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0" r:id="rId5"/>
    <p:sldId id="259" r:id="rId6"/>
    <p:sldId id="272" r:id="rId7"/>
    <p:sldId id="274" r:id="rId8"/>
    <p:sldId id="261" r:id="rId9"/>
    <p:sldId id="262" r:id="rId10"/>
    <p:sldId id="264" r:id="rId11"/>
    <p:sldId id="265" r:id="rId12"/>
    <p:sldId id="271" r:id="rId13"/>
    <p:sldId id="276" r:id="rId14"/>
    <p:sldId id="266" r:id="rId15"/>
    <p:sldId id="267" r:id="rId16"/>
    <p:sldId id="268" r:id="rId17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640" y="-16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7440" cy="1432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wm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wmf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 rot="21217800">
            <a:off x="-192960" y="-510480"/>
            <a:ext cx="9441720" cy="1728000"/>
          </a:xfrm>
          <a:prstGeom prst="rect">
            <a:avLst/>
          </a:prstGeom>
          <a:solidFill>
            <a:srgbClr val="0069AB"/>
          </a:solidFill>
          <a:ln w="9360">
            <a:solidFill>
              <a:srgbClr val="4F81B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93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							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70020" y="1844824"/>
            <a:ext cx="7915760" cy="30243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/>
            <a:endParaRPr lang="fr-FR" sz="3200" b="1" spc="-1" dirty="0" smtClean="0">
              <a:solidFill>
                <a:srgbClr val="000000"/>
              </a:solidFill>
              <a:latin typeface="Candara" panose="020E0502030303020204" pitchFamily="34" charset="0"/>
              <a:ea typeface="ＭＳ Ｐゴシック"/>
            </a:endParaRPr>
          </a:p>
          <a:p>
            <a:pPr algn="ctr"/>
            <a:endParaRPr lang="fr-FR" sz="3200" b="1" spc="-1" dirty="0">
              <a:solidFill>
                <a:srgbClr val="000000"/>
              </a:solidFill>
              <a:latin typeface="Candara" panose="020E0502030303020204" pitchFamily="34" charset="0"/>
              <a:ea typeface="ＭＳ Ｐゴシック"/>
            </a:endParaRPr>
          </a:p>
          <a:p>
            <a:pPr algn="ctr"/>
            <a:r>
              <a:rPr lang="fr-FR" sz="3200" b="1" spc="-1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SÉJOUR </a:t>
            </a:r>
            <a:r>
              <a:rPr lang="fr-FR" sz="3200" b="1" spc="-1" dirty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NATURE ET LOISIRS </a:t>
            </a:r>
            <a:endParaRPr lang="fr-FR" sz="3200" b="1" spc="-1" dirty="0" smtClean="0">
              <a:solidFill>
                <a:srgbClr val="000000"/>
              </a:solidFill>
              <a:latin typeface="Candara" panose="020E0502030303020204" pitchFamily="34" charset="0"/>
              <a:ea typeface="ＭＳ Ｐゴシック"/>
            </a:endParaRPr>
          </a:p>
          <a:p>
            <a:pPr algn="ctr"/>
            <a:r>
              <a:rPr lang="fr-FR" sz="3200" b="1" spc="-1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à Bressuire </a:t>
            </a:r>
          </a:p>
          <a:p>
            <a:pPr algn="ctr"/>
            <a:r>
              <a:rPr lang="fr-FR" sz="3200" b="1" spc="-1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département </a:t>
            </a:r>
            <a:r>
              <a:rPr lang="fr-FR" sz="3200" b="1" spc="-1" dirty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des Deux-Sèvres</a:t>
            </a:r>
            <a:endParaRPr lang="fr-FR" sz="2000" b="1" strike="noStrike" spc="-1" dirty="0" smtClean="0">
              <a:solidFill>
                <a:srgbClr val="000000"/>
              </a:solidFill>
              <a:latin typeface="Candara" panose="020E0502030303020204" pitchFamily="34" charset="0"/>
              <a:ea typeface="ＭＳ Ｐゴシック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Candara" panose="020E0502030303020204" pitchFamily="34" charset="0"/>
              </a:rPr>
              <a:t/>
            </a:r>
            <a:br>
              <a:rPr dirty="0">
                <a:latin typeface="Candara" panose="020E0502030303020204" pitchFamily="34" charset="0"/>
              </a:rPr>
            </a:br>
            <a:r>
              <a:rPr lang="fr-FR" sz="3200" b="1" strike="noStrike" spc="-1" dirty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Du </a:t>
            </a:r>
            <a:r>
              <a:rPr lang="fr-FR" sz="3200" b="1" strike="noStrike" spc="-1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lundi 12 </a:t>
            </a:r>
            <a:r>
              <a:rPr lang="fr-FR" sz="3200" b="1" strike="noStrike" spc="-1" dirty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au </a:t>
            </a:r>
            <a:r>
              <a:rPr lang="fr-FR" sz="3200" b="1" strike="noStrike" spc="-1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mercredi 21 juillet 2021</a:t>
            </a:r>
          </a:p>
          <a:p>
            <a:pPr algn="ctr">
              <a:lnSpc>
                <a:spcPct val="100000"/>
              </a:lnSpc>
            </a:pPr>
            <a:r>
              <a:rPr lang="fr-FR" sz="3200" b="1" strike="noStrike" spc="-1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Séjour </a:t>
            </a:r>
            <a:r>
              <a:rPr lang="fr-FR" sz="3200" b="1" strike="noStrike" spc="-1" dirty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de </a:t>
            </a:r>
            <a:r>
              <a:rPr lang="fr-FR" sz="3200" b="1" strike="noStrike" spc="-1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10 </a:t>
            </a:r>
            <a:r>
              <a:rPr lang="fr-FR" sz="3200" b="1" strike="noStrike" spc="-1" dirty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jours</a:t>
            </a:r>
            <a:r>
              <a:rPr dirty="0">
                <a:latin typeface="Candara" panose="020E0502030303020204" pitchFamily="34" charset="0"/>
              </a:rPr>
              <a:t/>
            </a:r>
            <a:br>
              <a:rPr dirty="0">
                <a:latin typeface="Candara" panose="020E0502030303020204" pitchFamily="34" charset="0"/>
              </a:rPr>
            </a:br>
            <a:r>
              <a:rPr dirty="0">
                <a:latin typeface="Candara" panose="020E0502030303020204" pitchFamily="34" charset="0"/>
              </a:rPr>
              <a:t/>
            </a:r>
            <a:br>
              <a:rPr dirty="0">
                <a:latin typeface="Candara" panose="020E0502030303020204" pitchFamily="34" charset="0"/>
              </a:rPr>
            </a:br>
            <a:r>
              <a:rPr lang="fr-FR" sz="3200" b="1" i="1" strike="noStrike" spc="-1" dirty="0">
                <a:solidFill>
                  <a:srgbClr val="000000"/>
                </a:solidFill>
                <a:latin typeface="Candara"/>
                <a:ea typeface="ＭＳ Ｐゴシック"/>
              </a:rPr>
              <a:t> 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78" name="Image 4"/>
          <p:cNvPicPr/>
          <p:nvPr/>
        </p:nvPicPr>
        <p:blipFill>
          <a:blip r:embed="rId2"/>
          <a:stretch/>
        </p:blipFill>
        <p:spPr>
          <a:xfrm>
            <a:off x="179280" y="189000"/>
            <a:ext cx="1994760" cy="1161360"/>
          </a:xfrm>
          <a:prstGeom prst="rect">
            <a:avLst/>
          </a:prstGeom>
          <a:ln>
            <a:noFill/>
          </a:ln>
        </p:spPr>
      </p:pic>
      <p:sp>
        <p:nvSpPr>
          <p:cNvPr id="79" name="CustomShape 3"/>
          <p:cNvSpPr/>
          <p:nvPr/>
        </p:nvSpPr>
        <p:spPr>
          <a:xfrm>
            <a:off x="6553080" y="6245280"/>
            <a:ext cx="213120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5D161B7A-059B-4587-8263-0F3DB31BE69F}" type="slidenum">
              <a:rPr lang="fr-FR" sz="1400" b="0" strike="noStrike" spc="-1">
                <a:solidFill>
                  <a:srgbClr val="000000"/>
                </a:solidFill>
                <a:latin typeface="Candara"/>
                <a:ea typeface="ＭＳ Ｐゴシック"/>
              </a:rPr>
              <a:t>1</a:t>
            </a:fld>
            <a:endParaRPr lang="fr-FR" sz="1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 rot="21217800">
            <a:off x="-193679" y="-569278"/>
            <a:ext cx="9727560" cy="1728000"/>
          </a:xfrm>
          <a:prstGeom prst="rect">
            <a:avLst/>
          </a:prstGeom>
          <a:solidFill>
            <a:srgbClr val="0069A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529024" y="338040"/>
            <a:ext cx="5903280" cy="6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62"/>
              </a:spcBef>
            </a:pPr>
            <a:r>
              <a:rPr lang="fr-FR" sz="3500" b="1" strike="noStrike" spc="-1" dirty="0">
                <a:solidFill>
                  <a:srgbClr val="FFFFFF"/>
                </a:solidFill>
                <a:latin typeface="Candara"/>
                <a:ea typeface="ＭＳ Ｐゴシック"/>
              </a:rPr>
              <a:t>Les </a:t>
            </a:r>
            <a:r>
              <a:rPr lang="fr-FR" sz="3500" b="1" strike="noStrike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activités prévues :</a:t>
            </a:r>
            <a:endParaRPr lang="fr-FR" sz="3500" b="0" strike="noStrike" spc="-1" dirty="0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477720" y="1367640"/>
            <a:ext cx="8206560" cy="8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550"/>
              </a:spcBef>
            </a:pPr>
            <a:r>
              <a:t/>
            </a:r>
            <a:br/>
            <a:endParaRPr lang="fr-FR" sz="1800" b="0" strike="noStrike" spc="-1">
              <a:latin typeface="Arial"/>
            </a:endParaRPr>
          </a:p>
        </p:txBody>
      </p:sp>
      <p:pic>
        <p:nvPicPr>
          <p:cNvPr id="127" name="Image 10"/>
          <p:cNvPicPr/>
          <p:nvPr/>
        </p:nvPicPr>
        <p:blipFill>
          <a:blip r:embed="rId2"/>
          <a:stretch/>
        </p:blipFill>
        <p:spPr>
          <a:xfrm>
            <a:off x="539640" y="6021360"/>
            <a:ext cx="1085040" cy="623160"/>
          </a:xfrm>
          <a:prstGeom prst="rect">
            <a:avLst/>
          </a:prstGeom>
          <a:ln>
            <a:noFill/>
          </a:ln>
        </p:spPr>
      </p:pic>
      <p:sp>
        <p:nvSpPr>
          <p:cNvPr id="128" name="CustomShape 4"/>
          <p:cNvSpPr/>
          <p:nvPr/>
        </p:nvSpPr>
        <p:spPr>
          <a:xfrm>
            <a:off x="6553080" y="6245280"/>
            <a:ext cx="213120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13926B55-66AB-44E0-B319-054CABB95987}" type="slidenum">
              <a:rPr lang="fr-FR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10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179512" y="1814760"/>
            <a:ext cx="7811280" cy="37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angle 1"/>
          <p:cNvSpPr/>
          <p:nvPr/>
        </p:nvSpPr>
        <p:spPr>
          <a:xfrm>
            <a:off x="539640" y="143243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fr-FR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  <a:ea typeface="+mj-ea"/>
                <a:cs typeface="+mj-cs"/>
              </a:rPr>
              <a:t>Les </a:t>
            </a:r>
            <a:r>
              <a:rPr lang="fr-FR" sz="40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  <a:ea typeface="+mj-ea"/>
                <a:cs typeface="+mj-cs"/>
              </a:rPr>
              <a:t>activités sportives</a:t>
            </a:r>
            <a:endParaRPr lang="en-US" sz="400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latin typeface="Candara" panose="020E0502030303020204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360" y="2852936"/>
            <a:ext cx="3565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fr-FR" dirty="0" smtClean="0">
                <a:solidFill>
                  <a:prstClr val="black"/>
                </a:solidFill>
                <a:latin typeface="Candara" panose="020E0502030303020204" pitchFamily="34" charset="0"/>
              </a:rPr>
              <a:t>&gt; L’</a:t>
            </a:r>
            <a:r>
              <a:rPr lang="fr-FR" dirty="0" err="1" smtClean="0">
                <a:solidFill>
                  <a:prstClr val="black"/>
                </a:solidFill>
                <a:latin typeface="Candara" panose="020E0502030303020204" pitchFamily="34" charset="0"/>
              </a:rPr>
              <a:t>accrobranche</a:t>
            </a:r>
            <a:endParaRPr lang="fr-FR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algn="just" defTabSz="457200"/>
            <a:endParaRPr lang="fr-FR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algn="just" defTabSz="457200"/>
            <a:endParaRPr lang="fr-FR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algn="just" defTabSz="457200"/>
            <a:endParaRPr lang="fr-FR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algn="just" defTabSz="457200"/>
            <a:endParaRPr lang="fr-FR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algn="just" defTabSz="457200"/>
            <a:endParaRPr lang="fr-FR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algn="just" defTabSz="457200"/>
            <a:endParaRPr lang="fr-FR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algn="just" defTabSz="457200"/>
            <a:endParaRPr lang="fr-FR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algn="just" defTabSz="457200"/>
            <a:r>
              <a:rPr lang="fr-FR" dirty="0" smtClean="0">
                <a:solidFill>
                  <a:prstClr val="black"/>
                </a:solidFill>
                <a:latin typeface="Candara" panose="020E0502030303020204" pitchFamily="34" charset="0"/>
              </a:rPr>
              <a:t>				&gt; L’équitation</a:t>
            </a:r>
            <a:endParaRPr lang="fr-FR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algn="just" defTabSz="457200"/>
            <a:endParaRPr lang="fr-FR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algn="just" defTabSz="457200"/>
            <a:r>
              <a:rPr lang="fr-FR" dirty="0" smtClean="0">
                <a:solidFill>
                  <a:prstClr val="black"/>
                </a:solidFill>
                <a:latin typeface="Candara" panose="020E0502030303020204" pitchFamily="34" charset="0"/>
              </a:rPr>
              <a:t>&gt; Tournoi </a:t>
            </a:r>
            <a:r>
              <a:rPr lang="fr-FR" dirty="0">
                <a:solidFill>
                  <a:prstClr val="black"/>
                </a:solidFill>
                <a:latin typeface="Candara" panose="020E0502030303020204" pitchFamily="34" charset="0"/>
              </a:rPr>
              <a:t>sportif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16" y="2198692"/>
            <a:ext cx="3548748" cy="243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45" y="3573016"/>
            <a:ext cx="4725282" cy="275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 rot="21217800">
            <a:off x="-193679" y="-569278"/>
            <a:ext cx="9727560" cy="1728000"/>
          </a:xfrm>
          <a:prstGeom prst="rect">
            <a:avLst/>
          </a:prstGeom>
          <a:solidFill>
            <a:srgbClr val="0069A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529024" y="338040"/>
            <a:ext cx="5903280" cy="6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62"/>
              </a:spcBef>
            </a:pPr>
            <a:r>
              <a:rPr lang="fr-FR" sz="3500" b="1" strike="noStrike" spc="-1" dirty="0">
                <a:solidFill>
                  <a:srgbClr val="FFFFFF"/>
                </a:solidFill>
                <a:latin typeface="Candara"/>
                <a:ea typeface="ＭＳ Ｐゴシック"/>
              </a:rPr>
              <a:t>Les </a:t>
            </a:r>
            <a:r>
              <a:rPr lang="fr-FR" sz="3500" b="1" strike="noStrike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activités prévues  :</a:t>
            </a:r>
            <a:endParaRPr lang="fr-FR" sz="3500" b="0" strike="noStrike" spc="-1" dirty="0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360360" y="1367640"/>
            <a:ext cx="8206560" cy="8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550"/>
              </a:spcBef>
            </a:pPr>
            <a:r>
              <a:t/>
            </a:r>
            <a:br/>
            <a:endParaRPr lang="fr-FR" sz="1800" b="0" strike="noStrike" spc="-1">
              <a:latin typeface="Arial"/>
            </a:endParaRPr>
          </a:p>
        </p:txBody>
      </p:sp>
      <p:pic>
        <p:nvPicPr>
          <p:cNvPr id="127" name="Image 10"/>
          <p:cNvPicPr/>
          <p:nvPr/>
        </p:nvPicPr>
        <p:blipFill>
          <a:blip r:embed="rId2"/>
          <a:stretch/>
        </p:blipFill>
        <p:spPr>
          <a:xfrm>
            <a:off x="539640" y="6021360"/>
            <a:ext cx="1085040" cy="623160"/>
          </a:xfrm>
          <a:prstGeom prst="rect">
            <a:avLst/>
          </a:prstGeom>
          <a:ln>
            <a:noFill/>
          </a:ln>
        </p:spPr>
      </p:pic>
      <p:sp>
        <p:nvSpPr>
          <p:cNvPr id="128" name="CustomShape 4"/>
          <p:cNvSpPr/>
          <p:nvPr/>
        </p:nvSpPr>
        <p:spPr>
          <a:xfrm>
            <a:off x="6553080" y="6245280"/>
            <a:ext cx="213120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13926B55-66AB-44E0-B319-054CABB95987}" type="slidenum">
              <a:rPr lang="fr-FR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11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360360" y="1784160"/>
            <a:ext cx="7811280" cy="37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angle 1"/>
          <p:cNvSpPr/>
          <p:nvPr/>
        </p:nvSpPr>
        <p:spPr>
          <a:xfrm>
            <a:off x="360360" y="1740566"/>
            <a:ext cx="8323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latin typeface="Candara" panose="020E0502030303020204" pitchFamily="34" charset="0"/>
              </a:rPr>
              <a:t>Les </a:t>
            </a:r>
            <a:r>
              <a:rPr lang="fr-FR" sz="4000" dirty="0" smtClean="0">
                <a:latin typeface="Candara" panose="020E0502030303020204" pitchFamily="34" charset="0"/>
              </a:rPr>
              <a:t>autres sorties</a:t>
            </a:r>
            <a:endParaRPr lang="fr-FR" sz="4000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024" y="270892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latin typeface="Candara" panose="020E0502030303020204" pitchFamily="34" charset="0"/>
              </a:rPr>
              <a:t>&gt; Centre </a:t>
            </a:r>
            <a:r>
              <a:rPr lang="fr-FR" dirty="0">
                <a:latin typeface="Candara" panose="020E0502030303020204" pitchFamily="34" charset="0"/>
              </a:rPr>
              <a:t>Aquatique de Bressuire </a:t>
            </a:r>
            <a:endParaRPr lang="fr-FR" dirty="0" smtClean="0">
              <a:latin typeface="Candara" panose="020E0502030303020204" pitchFamily="34" charset="0"/>
            </a:endParaRPr>
          </a:p>
          <a:p>
            <a:endParaRPr lang="fr-FR" dirty="0">
              <a:latin typeface="Candara" panose="020E0502030303020204" pitchFamily="34" charset="0"/>
            </a:endParaRPr>
          </a:p>
          <a:p>
            <a:endParaRPr lang="fr-FR" dirty="0" smtClean="0">
              <a:latin typeface="Candara" panose="020E0502030303020204" pitchFamily="34" charset="0"/>
            </a:endParaRPr>
          </a:p>
          <a:p>
            <a:endParaRPr lang="fr-FR" dirty="0">
              <a:latin typeface="Candara" panose="020E0502030303020204" pitchFamily="34" charset="0"/>
            </a:endParaRPr>
          </a:p>
          <a:p>
            <a:endParaRPr lang="fr-FR" dirty="0" smtClean="0">
              <a:latin typeface="Candara" panose="020E0502030303020204" pitchFamily="34" charset="0"/>
            </a:endParaRPr>
          </a:p>
          <a:p>
            <a:r>
              <a:rPr lang="fr-FR" dirty="0" smtClean="0">
                <a:latin typeface="Candara" panose="020E0502030303020204" pitchFamily="34" charset="0"/>
              </a:rPr>
              <a:t>&gt; Piscine naturelle </a:t>
            </a:r>
            <a:r>
              <a:rPr lang="fr-FR" dirty="0">
                <a:latin typeface="Candara" panose="020E0502030303020204" pitchFamily="34" charset="0"/>
              </a:rPr>
              <a:t>au Val de Scie </a:t>
            </a:r>
          </a:p>
          <a:p>
            <a:endParaRPr lang="fr-FR" dirty="0" smtClean="0">
              <a:latin typeface="Candara" panose="020E0502030303020204" pitchFamily="34" charset="0"/>
            </a:endParaRPr>
          </a:p>
          <a:p>
            <a:endParaRPr lang="fr-FR" dirty="0">
              <a:latin typeface="Candara" panose="020E0502030303020204" pitchFamily="34" charset="0"/>
            </a:endParaRPr>
          </a:p>
          <a:p>
            <a:endParaRPr lang="fr-FR" dirty="0" smtClean="0">
              <a:latin typeface="Candara" panose="020E0502030303020204" pitchFamily="34" charset="0"/>
            </a:endParaRPr>
          </a:p>
          <a:p>
            <a:endParaRPr lang="fr-FR" dirty="0">
              <a:latin typeface="Candara" panose="020E0502030303020204" pitchFamily="34" charset="0"/>
            </a:endParaRPr>
          </a:p>
          <a:p>
            <a:r>
              <a:rPr lang="fr-FR" dirty="0" smtClean="0">
                <a:latin typeface="Candara" panose="020E0502030303020204" pitchFamily="34" charset="0"/>
              </a:rPr>
              <a:t>&gt; Château </a:t>
            </a:r>
            <a:r>
              <a:rPr lang="fr-FR" dirty="0">
                <a:latin typeface="Candara" panose="020E0502030303020204" pitchFamily="34" charset="0"/>
              </a:rPr>
              <a:t>et </a:t>
            </a:r>
            <a:r>
              <a:rPr lang="fr-FR" dirty="0" smtClean="0">
                <a:latin typeface="Candara" panose="020E0502030303020204" pitchFamily="34" charset="0"/>
              </a:rPr>
              <a:t>forteresse </a:t>
            </a:r>
            <a:r>
              <a:rPr lang="fr-FR" dirty="0">
                <a:latin typeface="Candara" panose="020E0502030303020204" pitchFamily="34" charset="0"/>
              </a:rPr>
              <a:t>de Bressuire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24" y="3068960"/>
            <a:ext cx="3333423" cy="197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33" y="1772816"/>
            <a:ext cx="4264255" cy="222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43" y="4797913"/>
            <a:ext cx="3529017" cy="19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93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 rot="21217800">
            <a:off x="-193679" y="-569278"/>
            <a:ext cx="9727560" cy="1728000"/>
          </a:xfrm>
          <a:prstGeom prst="rect">
            <a:avLst/>
          </a:prstGeom>
          <a:solidFill>
            <a:srgbClr val="0069A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529024" y="338040"/>
            <a:ext cx="5903280" cy="6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62"/>
              </a:spcBef>
            </a:pPr>
            <a:r>
              <a:rPr lang="fr-FR" sz="3500" b="1" strike="noStrike" spc="-1" dirty="0">
                <a:solidFill>
                  <a:srgbClr val="FFFFFF"/>
                </a:solidFill>
                <a:latin typeface="Candara"/>
                <a:ea typeface="ＭＳ Ｐゴシック"/>
              </a:rPr>
              <a:t>Les </a:t>
            </a:r>
            <a:r>
              <a:rPr lang="fr-FR" sz="3500" b="1" strike="noStrike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activités </a:t>
            </a:r>
            <a:r>
              <a:rPr lang="fr-FR" sz="3500" b="1" spc="-1" dirty="0">
                <a:solidFill>
                  <a:srgbClr val="FFFFFF"/>
                </a:solidFill>
                <a:latin typeface="Candara"/>
                <a:ea typeface="ＭＳ Ｐゴシック"/>
              </a:rPr>
              <a:t>p</a:t>
            </a:r>
            <a:r>
              <a:rPr lang="fr-FR" sz="3500" b="1" strike="noStrike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révues :</a:t>
            </a:r>
            <a:endParaRPr lang="fr-FR" sz="3500" b="0" strike="noStrike" spc="-1" dirty="0">
              <a:latin typeface="Arial"/>
            </a:endParaRPr>
          </a:p>
        </p:txBody>
      </p:sp>
      <p:pic>
        <p:nvPicPr>
          <p:cNvPr id="127" name="Image 10"/>
          <p:cNvPicPr/>
          <p:nvPr/>
        </p:nvPicPr>
        <p:blipFill>
          <a:blip r:embed="rId2"/>
          <a:stretch/>
        </p:blipFill>
        <p:spPr>
          <a:xfrm>
            <a:off x="539640" y="6021360"/>
            <a:ext cx="1085040" cy="623160"/>
          </a:xfrm>
          <a:prstGeom prst="rect">
            <a:avLst/>
          </a:prstGeom>
          <a:ln>
            <a:noFill/>
          </a:ln>
        </p:spPr>
      </p:pic>
      <p:sp>
        <p:nvSpPr>
          <p:cNvPr id="128" name="CustomShape 4"/>
          <p:cNvSpPr/>
          <p:nvPr/>
        </p:nvSpPr>
        <p:spPr>
          <a:xfrm>
            <a:off x="6553080" y="6245280"/>
            <a:ext cx="213120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13926B55-66AB-44E0-B319-054CABB95987}" type="slidenum">
              <a:rPr lang="fr-FR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12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360360" y="1784160"/>
            <a:ext cx="7811280" cy="37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angle 1"/>
          <p:cNvSpPr/>
          <p:nvPr/>
        </p:nvSpPr>
        <p:spPr>
          <a:xfrm>
            <a:off x="360360" y="1740566"/>
            <a:ext cx="8323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latin typeface="Candara" panose="020E0502030303020204" pitchFamily="34" charset="0"/>
              </a:rPr>
              <a:t>D’autres activités de loisirs</a:t>
            </a:r>
            <a:endParaRPr lang="fr-FR" sz="4000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024" y="2708920"/>
            <a:ext cx="58431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andara" panose="020E0502030303020204" pitchFamily="34" charset="0"/>
              </a:rPr>
              <a:t>&gt; Organisation </a:t>
            </a:r>
            <a:r>
              <a:rPr lang="fr-FR" dirty="0">
                <a:latin typeface="Candara" panose="020E0502030303020204" pitchFamily="34" charset="0"/>
              </a:rPr>
              <a:t>de grands jeux </a:t>
            </a:r>
            <a:endParaRPr lang="fr-FR" dirty="0" smtClean="0">
              <a:latin typeface="Candara" panose="020E0502030303020204" pitchFamily="34" charset="0"/>
            </a:endParaRPr>
          </a:p>
          <a:p>
            <a:endParaRPr lang="fr-FR" dirty="0" smtClean="0">
              <a:latin typeface="Candara" panose="020E0502030303020204" pitchFamily="34" charset="0"/>
            </a:endParaRPr>
          </a:p>
          <a:p>
            <a:endParaRPr lang="fr-FR" dirty="0" smtClean="0">
              <a:latin typeface="Candara" panose="020E0502030303020204" pitchFamily="34" charset="0"/>
            </a:endParaRPr>
          </a:p>
          <a:p>
            <a:r>
              <a:rPr lang="fr-FR" dirty="0" smtClean="0">
                <a:latin typeface="Candara" panose="020E0502030303020204" pitchFamily="34" charset="0"/>
              </a:rPr>
              <a:t>&gt; Ping-pong</a:t>
            </a:r>
            <a:r>
              <a:rPr lang="fr-FR" dirty="0">
                <a:latin typeface="Candara" panose="020E0502030303020204" pitchFamily="34" charset="0"/>
              </a:rPr>
              <a:t>, baby-foot, volley-ball, </a:t>
            </a:r>
            <a:r>
              <a:rPr lang="fr-FR" dirty="0" smtClean="0">
                <a:latin typeface="Candara" panose="020E0502030303020204" pitchFamily="34" charset="0"/>
              </a:rPr>
              <a:t>…</a:t>
            </a:r>
          </a:p>
          <a:p>
            <a:endParaRPr lang="fr-FR" dirty="0" smtClean="0">
              <a:latin typeface="Candara" panose="020E0502030303020204" pitchFamily="34" charset="0"/>
            </a:endParaRPr>
          </a:p>
          <a:p>
            <a:endParaRPr lang="fr-FR" dirty="0">
              <a:latin typeface="Candara" panose="020E0502030303020204" pitchFamily="34" charset="0"/>
            </a:endParaRPr>
          </a:p>
          <a:p>
            <a:r>
              <a:rPr lang="fr-FR" dirty="0" smtClean="0">
                <a:latin typeface="Candara" panose="020E0502030303020204" pitchFamily="34" charset="0"/>
              </a:rPr>
              <a:t>&gt; Visite </a:t>
            </a:r>
            <a:r>
              <a:rPr lang="fr-FR" dirty="0">
                <a:latin typeface="Candara" panose="020E0502030303020204" pitchFamily="34" charset="0"/>
              </a:rPr>
              <a:t>du centre ville et achats de souvenirs</a:t>
            </a:r>
          </a:p>
          <a:p>
            <a:endParaRPr lang="fr-FR" dirty="0" smtClean="0">
              <a:latin typeface="Candara" panose="020E0502030303020204" pitchFamily="34" charset="0"/>
            </a:endParaRPr>
          </a:p>
          <a:p>
            <a:endParaRPr lang="fr-FR" dirty="0">
              <a:latin typeface="Candara" panose="020E0502030303020204" pitchFamily="34" charset="0"/>
            </a:endParaRPr>
          </a:p>
          <a:p>
            <a:r>
              <a:rPr lang="fr-FR" dirty="0" smtClean="0">
                <a:latin typeface="Candara" panose="020E0502030303020204" pitchFamily="34" charset="0"/>
              </a:rPr>
              <a:t>&gt; Veillées </a:t>
            </a:r>
            <a:r>
              <a:rPr lang="fr-FR" dirty="0">
                <a:latin typeface="Candara" panose="020E0502030303020204" pitchFamily="34" charset="0"/>
              </a:rPr>
              <a:t>à thèmes </a:t>
            </a:r>
          </a:p>
          <a:p>
            <a:endParaRPr lang="fr-FR" dirty="0" err="1">
              <a:latin typeface="Candara" panose="020E0502030303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86" y="1988840"/>
            <a:ext cx="492434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87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 rot="21217800">
            <a:off x="-193680" y="-526320"/>
            <a:ext cx="9727560" cy="1728000"/>
          </a:xfrm>
          <a:prstGeom prst="rect">
            <a:avLst/>
          </a:prstGeom>
          <a:solidFill>
            <a:srgbClr val="0069A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755640" y="338040"/>
            <a:ext cx="5903280" cy="6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62"/>
              </a:spcBef>
            </a:pPr>
            <a:r>
              <a:rPr lang="fr-FR" sz="3500" b="1" strike="noStrike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Tarifs :</a:t>
            </a:r>
            <a:endParaRPr lang="fr-FR" sz="3500" b="0" strike="noStrike" spc="-1" dirty="0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360360" y="1367640"/>
            <a:ext cx="8206560" cy="8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550"/>
              </a:spcBef>
            </a:pPr>
            <a:r>
              <a:t/>
            </a:r>
            <a:br/>
            <a:endParaRPr lang="fr-FR" sz="1800" b="0" strike="noStrike" spc="-1">
              <a:latin typeface="Arial"/>
            </a:endParaRPr>
          </a:p>
        </p:txBody>
      </p:sp>
      <p:pic>
        <p:nvPicPr>
          <p:cNvPr id="133" name="Image 10"/>
          <p:cNvPicPr/>
          <p:nvPr/>
        </p:nvPicPr>
        <p:blipFill>
          <a:blip r:embed="rId2"/>
          <a:stretch/>
        </p:blipFill>
        <p:spPr>
          <a:xfrm>
            <a:off x="539640" y="6021360"/>
            <a:ext cx="1085040" cy="623160"/>
          </a:xfrm>
          <a:prstGeom prst="rect">
            <a:avLst/>
          </a:prstGeom>
          <a:ln>
            <a:noFill/>
          </a:ln>
        </p:spPr>
      </p:pic>
      <p:sp>
        <p:nvSpPr>
          <p:cNvPr id="134" name="CustomShape 4"/>
          <p:cNvSpPr/>
          <p:nvPr/>
        </p:nvSpPr>
        <p:spPr>
          <a:xfrm>
            <a:off x="6553080" y="6245280"/>
            <a:ext cx="213120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FF8D6CD8-AA02-4655-A17D-C689ED58E8C9}" type="slidenum">
              <a:rPr lang="fr-FR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13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35" name="CustomShape 5"/>
          <p:cNvSpPr/>
          <p:nvPr/>
        </p:nvSpPr>
        <p:spPr>
          <a:xfrm>
            <a:off x="360360" y="1784160"/>
            <a:ext cx="7811280" cy="37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6"/>
          <p:cNvSpPr/>
          <p:nvPr/>
        </p:nvSpPr>
        <p:spPr>
          <a:xfrm>
            <a:off x="179512" y="1817032"/>
            <a:ext cx="4176464" cy="24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fr-FR" sz="1800" b="0" strike="noStrike" spc="-1" dirty="0">
                <a:solidFill>
                  <a:srgbClr val="262626"/>
                </a:solidFill>
                <a:latin typeface="Candara" panose="020E0502030303020204" pitchFamily="34" charset="0"/>
                <a:ea typeface="ＭＳ Ｐゴシック"/>
              </a:rPr>
              <a:t>Tarification au taux </a:t>
            </a:r>
            <a:r>
              <a:rPr lang="fr-FR" sz="1800" b="0" strike="noStrike" spc="-1" dirty="0" smtClean="0">
                <a:solidFill>
                  <a:srgbClr val="262626"/>
                </a:solidFill>
                <a:latin typeface="Candara" panose="020E0502030303020204" pitchFamily="34" charset="0"/>
                <a:ea typeface="ＭＳ Ｐゴシック"/>
              </a:rPr>
              <a:t>d’effort :</a:t>
            </a:r>
          </a:p>
          <a:p>
            <a:pPr>
              <a:lnSpc>
                <a:spcPct val="93000"/>
              </a:lnSpc>
            </a:pPr>
            <a:r>
              <a:rPr lang="fr-FR" sz="1800" b="0" strike="noStrike" spc="-1" dirty="0" smtClean="0">
                <a:solidFill>
                  <a:srgbClr val="262626"/>
                </a:solidFill>
                <a:latin typeface="Candara" panose="020E0502030303020204" pitchFamily="34" charset="0"/>
                <a:ea typeface="ＭＳ Ｐゴシック"/>
              </a:rPr>
              <a:t> </a:t>
            </a:r>
            <a:endParaRPr lang="fr-FR" sz="1800" b="0" strike="noStrike" spc="-1" dirty="0">
              <a:latin typeface="Candara" panose="020E0502030303020204" pitchFamily="34" charset="0"/>
            </a:endParaRPr>
          </a:p>
          <a:p>
            <a:pPr marL="285840" indent="-28512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262626"/>
                </a:solidFill>
                <a:latin typeface="Candara" panose="020E0502030303020204" pitchFamily="34" charset="0"/>
                <a:ea typeface="ＭＳ Ｐゴシック"/>
              </a:rPr>
              <a:t>Tarif </a:t>
            </a:r>
            <a:r>
              <a:rPr lang="fr-FR" sz="1800" b="0" strike="noStrike" spc="-1" dirty="0" smtClean="0">
                <a:solidFill>
                  <a:srgbClr val="262626"/>
                </a:solidFill>
                <a:latin typeface="Candara" panose="020E0502030303020204" pitchFamily="34" charset="0"/>
                <a:ea typeface="ＭＳ Ｐゴシック"/>
              </a:rPr>
              <a:t>plancher 182€</a:t>
            </a:r>
            <a:endParaRPr lang="fr-FR" sz="1800" b="0" strike="noStrike" spc="-1" dirty="0">
              <a:latin typeface="Candara" panose="020E0502030303020204" pitchFamily="34" charset="0"/>
            </a:endParaRPr>
          </a:p>
          <a:p>
            <a:pPr marL="285840" indent="-28512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262626"/>
                </a:solidFill>
                <a:latin typeface="Candara" panose="020E0502030303020204" pitchFamily="34" charset="0"/>
                <a:ea typeface="ＭＳ Ｐゴシック"/>
              </a:rPr>
              <a:t>Tarif plafond </a:t>
            </a:r>
            <a:r>
              <a:rPr lang="fr-FR" sz="1800" b="0" strike="noStrike" spc="-1" dirty="0" smtClean="0">
                <a:solidFill>
                  <a:srgbClr val="262626"/>
                </a:solidFill>
                <a:latin typeface="Candara" panose="020E0502030303020204" pitchFamily="34" charset="0"/>
                <a:ea typeface="ＭＳ Ｐゴシック"/>
              </a:rPr>
              <a:t>579€</a:t>
            </a:r>
            <a:endParaRPr lang="fr-FR" spc="-1" dirty="0">
              <a:solidFill>
                <a:srgbClr val="262626"/>
              </a:solidFill>
              <a:latin typeface="Candara" panose="020E0502030303020204" pitchFamily="34" charset="0"/>
              <a:ea typeface="ＭＳ Ｐゴシック"/>
            </a:endParaRPr>
          </a:p>
          <a:p>
            <a:pPr marL="720">
              <a:lnSpc>
                <a:spcPct val="93000"/>
              </a:lnSpc>
              <a:buClr>
                <a:srgbClr val="000000"/>
              </a:buClr>
            </a:pPr>
            <a:r>
              <a:rPr lang="fr-FR" sz="1200" i="1" spc="-1" dirty="0" smtClean="0">
                <a:latin typeface="Candara" panose="020E0502030303020204" pitchFamily="34" charset="0"/>
              </a:rPr>
              <a:t>(</a:t>
            </a:r>
            <a:r>
              <a:rPr lang="fr-FR" sz="1200" i="1" spc="-1" dirty="0">
                <a:latin typeface="Candara" panose="020E0502030303020204" pitchFamily="34" charset="0"/>
              </a:rPr>
              <a:t>en fonction du quotient familial</a:t>
            </a:r>
            <a:r>
              <a:rPr lang="fr-FR" sz="1200" i="1" spc="-1" dirty="0" smtClean="0">
                <a:latin typeface="Candara" panose="020E0502030303020204" pitchFamily="34" charset="0"/>
              </a:rPr>
              <a:t>)</a:t>
            </a:r>
          </a:p>
          <a:p>
            <a:pPr marL="720">
              <a:lnSpc>
                <a:spcPct val="93000"/>
              </a:lnSpc>
              <a:buClr>
                <a:srgbClr val="000000"/>
              </a:buClr>
            </a:pPr>
            <a:endParaRPr lang="fr-FR" spc="-1" dirty="0">
              <a:latin typeface="Candara" panose="020E0502030303020204" pitchFamily="34" charset="0"/>
            </a:endParaRPr>
          </a:p>
          <a:p>
            <a:pPr marL="720">
              <a:lnSpc>
                <a:spcPct val="93000"/>
              </a:lnSpc>
              <a:buClr>
                <a:srgbClr val="000000"/>
              </a:buClr>
            </a:pPr>
            <a:r>
              <a:rPr lang="fr-FR" b="1" spc="-1" dirty="0" smtClean="0">
                <a:latin typeface="Candara" panose="020E0502030303020204" pitchFamily="34" charset="0"/>
              </a:rPr>
              <a:t>Paiement </a:t>
            </a:r>
            <a:r>
              <a:rPr lang="fr-FR" b="1" spc="-1" dirty="0">
                <a:latin typeface="Candara" panose="020E0502030303020204" pitchFamily="34" charset="0"/>
              </a:rPr>
              <a:t>possible jusqu’à 5 mensualités</a:t>
            </a:r>
          </a:p>
          <a:p>
            <a:pPr marL="285840" indent="-28512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endParaRPr lang="fr-FR" sz="1800" b="0" strike="noStrike" spc="-1" dirty="0">
              <a:latin typeface="Candara" panose="020E0502030303020204" pitchFamily="34" charset="0"/>
            </a:endParaRPr>
          </a:p>
        </p:txBody>
      </p:sp>
      <p:sp>
        <p:nvSpPr>
          <p:cNvPr id="137" name="CustomShape 7"/>
          <p:cNvSpPr/>
          <p:nvPr/>
        </p:nvSpPr>
        <p:spPr>
          <a:xfrm>
            <a:off x="4578205" y="1602173"/>
            <a:ext cx="3390120" cy="3667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93000"/>
              </a:lnSpc>
            </a:pPr>
            <a:endParaRPr lang="fr-FR" b="0" strike="noStrike" spc="-1" dirty="0" smtClean="0">
              <a:solidFill>
                <a:srgbClr val="262626"/>
              </a:solidFill>
              <a:latin typeface="Candara"/>
              <a:ea typeface="ＭＳ Ｐゴシック"/>
            </a:endParaRPr>
          </a:p>
          <a:p>
            <a:pPr>
              <a:lnSpc>
                <a:spcPct val="93000"/>
              </a:lnSpc>
            </a:pPr>
            <a:r>
              <a:rPr lang="fr-FR" b="1" i="1" strike="noStrike" spc="-1" dirty="0" smtClean="0">
                <a:solidFill>
                  <a:srgbClr val="262626"/>
                </a:solidFill>
                <a:latin typeface="Candara"/>
                <a:ea typeface="ＭＳ Ｐゴシック"/>
              </a:rPr>
              <a:t>Le </a:t>
            </a:r>
            <a:r>
              <a:rPr lang="fr-FR" b="1" i="1" strike="noStrike" spc="-1" dirty="0">
                <a:solidFill>
                  <a:srgbClr val="262626"/>
                </a:solidFill>
                <a:latin typeface="Candara"/>
                <a:ea typeface="ＭＳ Ｐゴシック"/>
              </a:rPr>
              <a:t>prix </a:t>
            </a:r>
            <a:r>
              <a:rPr lang="fr-FR" b="1" i="1" strike="noStrike" spc="-1" dirty="0" smtClean="0">
                <a:solidFill>
                  <a:srgbClr val="262626"/>
                </a:solidFill>
                <a:latin typeface="Candara"/>
                <a:ea typeface="ＭＳ Ｐゴシック"/>
              </a:rPr>
              <a:t>comprend : </a:t>
            </a:r>
            <a:endParaRPr lang="fr-FR" b="1" i="1" strike="noStrike" spc="-1" dirty="0">
              <a:latin typeface="Arial"/>
            </a:endParaRPr>
          </a:p>
        </p:txBody>
      </p:sp>
      <p:sp>
        <p:nvSpPr>
          <p:cNvPr id="138" name="CustomShape 8"/>
          <p:cNvSpPr/>
          <p:nvPr/>
        </p:nvSpPr>
        <p:spPr>
          <a:xfrm>
            <a:off x="4644008" y="2328992"/>
            <a:ext cx="4680520" cy="210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lang="fr-FR" spc="-1" dirty="0" smtClean="0">
                <a:solidFill>
                  <a:srgbClr val="262626"/>
                </a:solidFill>
                <a:latin typeface="Candara"/>
                <a:ea typeface="ＭＳ Ｐゴシック"/>
              </a:rPr>
              <a:t>L’encadrement</a:t>
            </a:r>
          </a:p>
          <a:p>
            <a:pPr marL="343080" indent="-34236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lang="fr-FR" b="0" strike="noStrike" spc="-1" dirty="0" smtClean="0">
                <a:solidFill>
                  <a:srgbClr val="262626"/>
                </a:solidFill>
                <a:latin typeface="Candara"/>
                <a:ea typeface="ＭＳ Ｐゴシック"/>
              </a:rPr>
              <a:t>L’hébergement</a:t>
            </a:r>
            <a:endParaRPr lang="fr-FR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lang="fr-FR" b="0" strike="noStrike" spc="-1" dirty="0" smtClean="0">
                <a:solidFill>
                  <a:srgbClr val="262626"/>
                </a:solidFill>
                <a:latin typeface="Candara"/>
                <a:ea typeface="ＭＳ Ｐゴシック"/>
              </a:rPr>
              <a:t>La pension </a:t>
            </a:r>
            <a:r>
              <a:rPr lang="fr-FR" b="0" strike="noStrike" spc="-1" dirty="0">
                <a:solidFill>
                  <a:srgbClr val="262626"/>
                </a:solidFill>
                <a:latin typeface="Candara"/>
                <a:ea typeface="ＭＳ Ｐゴシック"/>
              </a:rPr>
              <a:t>complète</a:t>
            </a:r>
            <a:endParaRPr lang="fr-FR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lang="fr-FR" b="0" strike="noStrike" spc="-1" dirty="0" smtClean="0">
                <a:solidFill>
                  <a:srgbClr val="262626"/>
                </a:solidFill>
                <a:latin typeface="Candara"/>
                <a:ea typeface="ＭＳ Ｐゴシック"/>
              </a:rPr>
              <a:t>Le transport </a:t>
            </a:r>
            <a:r>
              <a:rPr lang="fr-FR" b="0" strike="noStrike" spc="-1" dirty="0">
                <a:solidFill>
                  <a:srgbClr val="262626"/>
                </a:solidFill>
                <a:latin typeface="Candara"/>
                <a:ea typeface="ＭＳ Ｐゴシック"/>
              </a:rPr>
              <a:t>de </a:t>
            </a:r>
            <a:r>
              <a:rPr lang="fr-FR" b="0" strike="noStrike" spc="-1" dirty="0" smtClean="0">
                <a:solidFill>
                  <a:srgbClr val="262626"/>
                </a:solidFill>
                <a:latin typeface="Candara"/>
                <a:ea typeface="ＭＳ Ｐゴシック"/>
              </a:rPr>
              <a:t>Magny-les-Hameaux </a:t>
            </a:r>
            <a:r>
              <a:rPr lang="fr-FR" b="0" strike="noStrike" spc="-1" dirty="0">
                <a:solidFill>
                  <a:srgbClr val="262626"/>
                </a:solidFill>
                <a:latin typeface="Candara"/>
                <a:ea typeface="ＭＳ Ｐゴシック"/>
              </a:rPr>
              <a:t>au site du séjour </a:t>
            </a:r>
            <a:r>
              <a:rPr lang="fr-FR" spc="-1" dirty="0" smtClean="0">
                <a:solidFill>
                  <a:srgbClr val="262626"/>
                </a:solidFill>
                <a:latin typeface="Candara"/>
                <a:ea typeface="ＭＳ Ｐゴシック"/>
              </a:rPr>
              <a:t>A/R</a:t>
            </a:r>
          </a:p>
          <a:p>
            <a:pPr marL="343080" indent="-342360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lang="fr-FR" spc="-1" dirty="0" smtClean="0">
                <a:solidFill>
                  <a:srgbClr val="262626"/>
                </a:solidFill>
                <a:latin typeface="Candara"/>
                <a:ea typeface="ＭＳ Ｐゴシック"/>
              </a:rPr>
              <a:t>Les activités </a:t>
            </a:r>
            <a:endParaRPr lang="fr-FR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 rot="21217800">
            <a:off x="-435752" y="-525961"/>
            <a:ext cx="9727560" cy="1728000"/>
          </a:xfrm>
          <a:prstGeom prst="rect">
            <a:avLst/>
          </a:prstGeom>
          <a:solidFill>
            <a:srgbClr val="0069A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755640" y="338040"/>
            <a:ext cx="5903280" cy="6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62"/>
              </a:spcBef>
            </a:pPr>
            <a:r>
              <a:rPr lang="fr-FR" sz="3500" b="1" strike="noStrike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Rétro planning :</a:t>
            </a:r>
            <a:endParaRPr lang="fr-FR" sz="3500" b="0" strike="noStrike" spc="-1" dirty="0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445766" y="1605874"/>
            <a:ext cx="8206560" cy="45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550"/>
              </a:spcBef>
            </a:pPr>
            <a:r>
              <a:rPr lang="fr-FR" sz="2400" b="0" strike="noStrike" spc="-1" dirty="0">
                <a:solidFill>
                  <a:srgbClr val="0069AB"/>
                </a:solidFill>
                <a:latin typeface="Candara"/>
                <a:ea typeface="ＭＳ Ｐゴシック"/>
              </a:rPr>
              <a:t>Les </a:t>
            </a:r>
            <a:r>
              <a:rPr lang="fr-FR" sz="2400" b="0" strike="noStrike" spc="-1" dirty="0" smtClean="0">
                <a:solidFill>
                  <a:srgbClr val="0069AB"/>
                </a:solidFill>
                <a:latin typeface="Candara"/>
                <a:ea typeface="ＭＳ Ｐゴシック"/>
              </a:rPr>
              <a:t>dates importantes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142" name="Image 10"/>
          <p:cNvPicPr/>
          <p:nvPr/>
        </p:nvPicPr>
        <p:blipFill>
          <a:blip r:embed="rId2"/>
          <a:stretch/>
        </p:blipFill>
        <p:spPr>
          <a:xfrm>
            <a:off x="539640" y="6021360"/>
            <a:ext cx="1085040" cy="62316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6553080" y="6245280"/>
            <a:ext cx="213120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04C6F65A-42A1-4E26-BCC8-281D21D8B45D}" type="slidenum">
              <a:rPr lang="fr-FR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14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360360" y="1784160"/>
            <a:ext cx="7811280" cy="37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7"/>
          <p:cNvSpPr/>
          <p:nvPr/>
        </p:nvSpPr>
        <p:spPr>
          <a:xfrm>
            <a:off x="539640" y="2019934"/>
            <a:ext cx="7776776" cy="440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ndara"/>
                <a:ea typeface="ＭＳ Ｐゴシック"/>
              </a:rPr>
              <a:t> 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766" y="2208410"/>
            <a:ext cx="77258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ndara" panose="020E0502030303020204" pitchFamily="34" charset="0"/>
              </a:rPr>
              <a:t>Du </a:t>
            </a:r>
            <a:r>
              <a:rPr lang="fr-FR" b="1" dirty="0">
                <a:latin typeface="Candara" panose="020E0502030303020204" pitchFamily="34" charset="0"/>
              </a:rPr>
              <a:t>3 au 21 mai </a:t>
            </a:r>
            <a:r>
              <a:rPr lang="fr-FR" b="1" dirty="0" smtClean="0">
                <a:latin typeface="Candara" panose="020E0502030303020204" pitchFamily="34" charset="0"/>
              </a:rPr>
              <a:t>2021 :  </a:t>
            </a:r>
          </a:p>
          <a:p>
            <a:r>
              <a:rPr lang="fr-FR" dirty="0" smtClean="0">
                <a:latin typeface="Candara" panose="020E0502030303020204" pitchFamily="34" charset="0"/>
              </a:rPr>
              <a:t>Préinscriptions</a:t>
            </a:r>
            <a:endParaRPr lang="fr-FR" dirty="0">
              <a:latin typeface="Candara" panose="020E0502030303020204" pitchFamily="34" charset="0"/>
            </a:endParaRPr>
          </a:p>
          <a:p>
            <a:r>
              <a:rPr lang="fr-FR" i="1" dirty="0" smtClean="0">
                <a:latin typeface="Candara" panose="020E0502030303020204" pitchFamily="34" charset="0"/>
              </a:rPr>
              <a:t>(document en pièce jointe du mail concernant le séjour été 2021 ) </a:t>
            </a:r>
          </a:p>
          <a:p>
            <a:endParaRPr lang="fr-FR" b="1" dirty="0">
              <a:latin typeface="Candara" panose="020E0502030303020204" pitchFamily="34" charset="0"/>
            </a:endParaRPr>
          </a:p>
          <a:p>
            <a:r>
              <a:rPr lang="fr-FR" b="1" dirty="0" smtClean="0">
                <a:latin typeface="Candara" panose="020E0502030303020204" pitchFamily="34" charset="0"/>
              </a:rPr>
              <a:t>Du 25 </a:t>
            </a:r>
            <a:r>
              <a:rPr lang="fr-FR" b="1" dirty="0">
                <a:latin typeface="Candara" panose="020E0502030303020204" pitchFamily="34" charset="0"/>
              </a:rPr>
              <a:t>mai </a:t>
            </a:r>
            <a:r>
              <a:rPr lang="fr-FR" b="1" dirty="0" smtClean="0">
                <a:latin typeface="Candara" panose="020E0502030303020204" pitchFamily="34" charset="0"/>
              </a:rPr>
              <a:t>au </a:t>
            </a:r>
            <a:r>
              <a:rPr lang="fr-FR" b="1" dirty="0">
                <a:latin typeface="Candara" panose="020E0502030303020204" pitchFamily="34" charset="0"/>
              </a:rPr>
              <a:t>27 mai </a:t>
            </a:r>
            <a:r>
              <a:rPr lang="fr-FR" b="1" dirty="0" smtClean="0">
                <a:latin typeface="Candara" panose="020E0502030303020204" pitchFamily="34" charset="0"/>
              </a:rPr>
              <a:t>2021 : </a:t>
            </a:r>
          </a:p>
          <a:p>
            <a:r>
              <a:rPr lang="fr-FR" dirty="0" smtClean="0">
                <a:latin typeface="Candara" panose="020E0502030303020204" pitchFamily="34" charset="0"/>
              </a:rPr>
              <a:t>Confirmation </a:t>
            </a:r>
            <a:r>
              <a:rPr lang="fr-FR" dirty="0">
                <a:latin typeface="Candara" panose="020E0502030303020204" pitchFamily="34" charset="0"/>
              </a:rPr>
              <a:t>des </a:t>
            </a:r>
            <a:r>
              <a:rPr lang="fr-FR" dirty="0" smtClean="0">
                <a:latin typeface="Candara" panose="020E0502030303020204" pitchFamily="34" charset="0"/>
              </a:rPr>
              <a:t>inscriptions et transmission </a:t>
            </a:r>
            <a:r>
              <a:rPr lang="fr-FR" dirty="0">
                <a:latin typeface="Candara" panose="020E0502030303020204" pitchFamily="34" charset="0"/>
              </a:rPr>
              <a:t>des dossiers de juillet </a:t>
            </a:r>
            <a:endParaRPr lang="fr-FR" dirty="0" smtClean="0">
              <a:latin typeface="Candara" panose="020E0502030303020204" pitchFamily="34" charset="0"/>
            </a:endParaRPr>
          </a:p>
          <a:p>
            <a:endParaRPr lang="fr-FR" b="1" dirty="0" smtClean="0">
              <a:latin typeface="Candara" panose="020E0502030303020204" pitchFamily="34" charset="0"/>
            </a:endParaRPr>
          </a:p>
          <a:p>
            <a:r>
              <a:rPr lang="fr-FR" b="1" dirty="0" smtClean="0">
                <a:latin typeface="Candara" panose="020E0502030303020204" pitchFamily="34" charset="0"/>
              </a:rPr>
              <a:t>Du 27 mai au 21 </a:t>
            </a:r>
            <a:r>
              <a:rPr lang="fr-FR" b="1" dirty="0">
                <a:latin typeface="Candara" panose="020E0502030303020204" pitchFamily="34" charset="0"/>
              </a:rPr>
              <a:t>juin 2021 d</a:t>
            </a:r>
            <a:r>
              <a:rPr lang="fr-FR" b="1" dirty="0" smtClean="0">
                <a:latin typeface="Candara" panose="020E0502030303020204" pitchFamily="34" charset="0"/>
              </a:rPr>
              <a:t>ernier </a:t>
            </a:r>
            <a:r>
              <a:rPr lang="fr-FR" b="1" dirty="0">
                <a:latin typeface="Candara" panose="020E0502030303020204" pitchFamily="34" charset="0"/>
              </a:rPr>
              <a:t>délai </a:t>
            </a:r>
            <a:r>
              <a:rPr lang="fr-FR" b="1" dirty="0" smtClean="0">
                <a:latin typeface="Candara" panose="020E0502030303020204" pitchFamily="34" charset="0"/>
              </a:rPr>
              <a:t>: </a:t>
            </a:r>
          </a:p>
          <a:p>
            <a:r>
              <a:rPr lang="fr-FR" dirty="0" smtClean="0">
                <a:latin typeface="Candara" panose="020E0502030303020204" pitchFamily="34" charset="0"/>
              </a:rPr>
              <a:t>Retour </a:t>
            </a:r>
            <a:r>
              <a:rPr lang="fr-FR" dirty="0">
                <a:latin typeface="Candara" panose="020E0502030303020204" pitchFamily="34" charset="0"/>
              </a:rPr>
              <a:t>des dossiers </a:t>
            </a:r>
            <a:endParaRPr lang="fr-FR" dirty="0" smtClean="0">
              <a:latin typeface="Candara" panose="020E0502030303020204" pitchFamily="34" charset="0"/>
            </a:endParaRPr>
          </a:p>
          <a:p>
            <a:endParaRPr lang="fr-FR" dirty="0">
              <a:latin typeface="Candara" panose="020E0502030303020204" pitchFamily="34" charset="0"/>
            </a:endParaRPr>
          </a:p>
          <a:p>
            <a:pPr algn="ctr"/>
            <a:r>
              <a:rPr lang="fr-FR" b="1" dirty="0">
                <a:latin typeface="Candara" panose="020E0502030303020204" pitchFamily="34" charset="0"/>
              </a:rPr>
              <a:t>Séjour du </a:t>
            </a:r>
            <a:r>
              <a:rPr lang="fr-FR" b="1" dirty="0" smtClean="0">
                <a:latin typeface="Candara" panose="020E0502030303020204" pitchFamily="34" charset="0"/>
              </a:rPr>
              <a:t>lundi 12 au mercredi 21 juillet </a:t>
            </a:r>
            <a:r>
              <a:rPr lang="fr-FR" b="1" dirty="0">
                <a:latin typeface="Candara" panose="020E0502030303020204" pitchFamily="34" charset="0"/>
              </a:rPr>
              <a:t>2021 </a:t>
            </a:r>
            <a:endParaRPr lang="fr-FR" b="1" dirty="0" smtClean="0">
              <a:latin typeface="Candara" panose="020E0502030303020204" pitchFamily="34" charset="0"/>
            </a:endParaRPr>
          </a:p>
          <a:p>
            <a:pPr algn="ctr"/>
            <a:r>
              <a:rPr lang="fr-FR" b="1" dirty="0" smtClean="0">
                <a:latin typeface="Candara" panose="020E0502030303020204" pitchFamily="34" charset="0"/>
              </a:rPr>
              <a:t>(départ le lundi </a:t>
            </a:r>
            <a:r>
              <a:rPr lang="fr-FR" b="1" dirty="0">
                <a:latin typeface="Candara" panose="020E0502030303020204" pitchFamily="34" charset="0"/>
              </a:rPr>
              <a:t>12 au matin et retour </a:t>
            </a:r>
            <a:r>
              <a:rPr lang="fr-FR" b="1" dirty="0" smtClean="0">
                <a:latin typeface="Candara" panose="020E0502030303020204" pitchFamily="34" charset="0"/>
              </a:rPr>
              <a:t>le mercredi 21 </a:t>
            </a:r>
            <a:r>
              <a:rPr lang="fr-FR" b="1" dirty="0">
                <a:latin typeface="Candara" panose="020E0502030303020204" pitchFamily="34" charset="0"/>
              </a:rPr>
              <a:t>au soir) </a:t>
            </a:r>
            <a:endParaRPr lang="fr-FR" b="1" dirty="0" smtClean="0">
              <a:latin typeface="Candara" panose="020E0502030303020204" pitchFamily="34" charset="0"/>
            </a:endParaRPr>
          </a:p>
          <a:p>
            <a:endParaRPr lang="fr-FR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 rot="21217800">
            <a:off x="-222120" y="-526320"/>
            <a:ext cx="9727560" cy="1728000"/>
          </a:xfrm>
          <a:prstGeom prst="rect">
            <a:avLst/>
          </a:prstGeom>
          <a:solidFill>
            <a:srgbClr val="0069A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"/>
          <p:cNvSpPr/>
          <p:nvPr/>
        </p:nvSpPr>
        <p:spPr>
          <a:xfrm>
            <a:off x="509760" y="33840"/>
            <a:ext cx="8064000" cy="116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62"/>
              </a:spcBef>
            </a:pPr>
            <a:r>
              <a:rPr lang="fr-FR" sz="3500" b="1" strike="noStrike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Pour </a:t>
            </a:r>
            <a:r>
              <a:rPr lang="fr-FR" sz="3500" b="1" strike="noStrike" spc="-1" dirty="0">
                <a:solidFill>
                  <a:srgbClr val="FFFFFF"/>
                </a:solidFill>
                <a:latin typeface="Candara"/>
                <a:ea typeface="ＭＳ Ｐゴシック"/>
              </a:rPr>
              <a:t>tous </a:t>
            </a:r>
            <a:r>
              <a:rPr lang="fr-FR" sz="3500" b="1" strike="noStrike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renseignements : </a:t>
            </a:r>
            <a:endParaRPr lang="fr-FR" sz="3500" b="0" strike="noStrike" spc="-1" dirty="0">
              <a:latin typeface="Arial"/>
            </a:endParaRPr>
          </a:p>
        </p:txBody>
      </p:sp>
      <p:pic>
        <p:nvPicPr>
          <p:cNvPr id="149" name="Image 10"/>
          <p:cNvPicPr/>
          <p:nvPr/>
        </p:nvPicPr>
        <p:blipFill>
          <a:blip r:embed="rId2"/>
          <a:stretch/>
        </p:blipFill>
        <p:spPr>
          <a:xfrm>
            <a:off x="539640" y="6021360"/>
            <a:ext cx="1085040" cy="623160"/>
          </a:xfrm>
          <a:prstGeom prst="rect">
            <a:avLst/>
          </a:prstGeom>
          <a:ln>
            <a:noFill/>
          </a:ln>
        </p:spPr>
      </p:pic>
      <p:sp>
        <p:nvSpPr>
          <p:cNvPr id="150" name="CustomShape 3"/>
          <p:cNvSpPr/>
          <p:nvPr/>
        </p:nvSpPr>
        <p:spPr>
          <a:xfrm>
            <a:off x="6553080" y="6245280"/>
            <a:ext cx="213120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5BDC36BF-BE85-4DAC-A5E9-4543B4F2824B}" type="slidenum">
              <a:rPr lang="fr-FR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15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755640" y="2565000"/>
            <a:ext cx="7056000" cy="2016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5"/>
          <p:cNvSpPr/>
          <p:nvPr/>
        </p:nvSpPr>
        <p:spPr>
          <a:xfrm>
            <a:off x="1331640" y="5118460"/>
            <a:ext cx="6912000" cy="89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ndara"/>
                <a:ea typeface="ＭＳ Ｐゴシック"/>
              </a:rPr>
              <a:t>Service 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Candara"/>
                <a:ea typeface="ＭＳ Ｐゴシック"/>
              </a:rPr>
              <a:t>Enfance : 01.30.47.08.89</a:t>
            </a:r>
          </a:p>
          <a:p>
            <a:pPr algn="ctr">
              <a:lnSpc>
                <a:spcPct val="93000"/>
              </a:lnSpc>
            </a:pPr>
            <a:r>
              <a:rPr lang="fr-FR" sz="2000" b="0" strike="noStrike" spc="-1" dirty="0" smtClean="0">
                <a:solidFill>
                  <a:srgbClr val="000000"/>
                </a:solidFill>
                <a:latin typeface="Candara"/>
                <a:ea typeface="ＭＳ Ｐゴシック"/>
              </a:rPr>
              <a:t>service.enfance@magny-les-hameaux.fr</a:t>
            </a:r>
            <a:endParaRPr lang="fr-FR" sz="2000" spc="-1" dirty="0"/>
          </a:p>
          <a:p>
            <a:pPr algn="ctr">
              <a:lnSpc>
                <a:spcPct val="93000"/>
              </a:lnSpc>
            </a:pP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93000"/>
              </a:lnSpc>
            </a:pPr>
            <a:endParaRPr lang="fr-FR" sz="2000" b="0" strike="noStrike" spc="-1" dirty="0">
              <a:latin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044700"/>
            <a:ext cx="416401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 rot="21217800">
            <a:off x="-195120" y="-534960"/>
            <a:ext cx="9871920" cy="1728000"/>
          </a:xfrm>
          <a:prstGeom prst="rect">
            <a:avLst/>
          </a:prstGeom>
          <a:solidFill>
            <a:srgbClr val="0069A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467544" y="2162520"/>
            <a:ext cx="8467904" cy="20585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 sz="2400" b="0" strike="noStrike" spc="-1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Tranche d’âge</a:t>
            </a:r>
            <a:r>
              <a:rPr lang="fr-FR" sz="2400" b="0" strike="noStrike" spc="-1" dirty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 :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6-11 </a:t>
            </a:r>
            <a:r>
              <a:rPr lang="fr-FR" sz="2400" b="0" strike="noStrike" spc="-1" dirty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ans</a:t>
            </a:r>
            <a:r>
              <a:rPr dirty="0">
                <a:latin typeface="Candara" panose="020E0502030303020204" pitchFamily="34" charset="0"/>
              </a:rPr>
              <a:t/>
            </a:r>
            <a:br>
              <a:rPr dirty="0">
                <a:latin typeface="Candara" panose="020E0502030303020204" pitchFamily="34" charset="0"/>
              </a:rPr>
            </a:br>
            <a:r>
              <a:rPr dirty="0">
                <a:latin typeface="Candara" panose="020E0502030303020204" pitchFamily="34" charset="0"/>
              </a:rPr>
              <a:t/>
            </a:r>
            <a:br>
              <a:rPr dirty="0">
                <a:latin typeface="Candara" panose="020E0502030303020204" pitchFamily="34" charset="0"/>
              </a:rPr>
            </a:br>
            <a:r>
              <a:rPr lang="fr-FR" sz="2400" b="0" strike="noStrike" spc="-1" dirty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Capacité :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50 enfants</a:t>
            </a:r>
          </a:p>
          <a:p>
            <a:pPr>
              <a:lnSpc>
                <a:spcPct val="100000"/>
              </a:lnSpc>
            </a:pPr>
            <a:r>
              <a:rPr dirty="0">
                <a:latin typeface="Candara" panose="020E0502030303020204" pitchFamily="34" charset="0"/>
              </a:rPr>
              <a:t/>
            </a:r>
            <a:br>
              <a:rPr dirty="0">
                <a:latin typeface="Candara" panose="020E0502030303020204" pitchFamily="34" charset="0"/>
              </a:rPr>
            </a:br>
            <a:r>
              <a:rPr lang="fr-FR" sz="2400" b="0" strike="noStrike" spc="-1" dirty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Equipe diplômée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Magnycoise</a:t>
            </a:r>
            <a:r>
              <a:rPr lang="fr-FR" sz="2400" b="0" strike="noStrike" spc="-1" dirty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 : 1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directrice + 5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animateurs et animatrices</a:t>
            </a:r>
            <a:endParaRPr lang="fr-FR" sz="2400" b="0" strike="noStrike" spc="-1" dirty="0">
              <a:latin typeface="Candara" panose="020E0502030303020204" pitchFamily="34" charset="0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827640" y="476280"/>
            <a:ext cx="6840000" cy="6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62"/>
              </a:spcBef>
            </a:pPr>
            <a:r>
              <a:rPr lang="fr-FR" sz="3500" b="1" strike="noStrike" spc="-1" dirty="0">
                <a:solidFill>
                  <a:srgbClr val="FFFFFF"/>
                </a:solidFill>
                <a:latin typeface="Candara"/>
                <a:ea typeface="ＭＳ Ｐゴシック"/>
              </a:rPr>
              <a:t>Descriptif du </a:t>
            </a:r>
            <a:r>
              <a:rPr lang="fr-FR" sz="3500" b="1" strike="noStrike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séjour :</a:t>
            </a:r>
            <a:endParaRPr lang="fr-FR" sz="3500" b="0" strike="noStrike" spc="-1" dirty="0">
              <a:latin typeface="Arial"/>
            </a:endParaRPr>
          </a:p>
        </p:txBody>
      </p:sp>
      <p:pic>
        <p:nvPicPr>
          <p:cNvPr id="83" name="Image 5"/>
          <p:cNvPicPr/>
          <p:nvPr/>
        </p:nvPicPr>
        <p:blipFill>
          <a:blip r:embed="rId2"/>
          <a:stretch/>
        </p:blipFill>
        <p:spPr>
          <a:xfrm>
            <a:off x="539640" y="6021360"/>
            <a:ext cx="1085040" cy="623160"/>
          </a:xfrm>
          <a:prstGeom prst="rect">
            <a:avLst/>
          </a:prstGeom>
          <a:ln>
            <a:noFill/>
          </a:ln>
        </p:spPr>
      </p:pic>
      <p:sp>
        <p:nvSpPr>
          <p:cNvPr id="84" name="CustomShape 4"/>
          <p:cNvSpPr/>
          <p:nvPr/>
        </p:nvSpPr>
        <p:spPr>
          <a:xfrm>
            <a:off x="6804248" y="6383880"/>
            <a:ext cx="213120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E470847C-C2C9-4053-82B7-581E90E55ED9}" type="slidenum">
              <a:rPr lang="fr-FR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2</a:t>
            </a:fld>
            <a:endParaRPr lang="fr-FR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 rot="21217800">
            <a:off x="-366118" y="-494279"/>
            <a:ext cx="9727560" cy="1728000"/>
          </a:xfrm>
          <a:prstGeom prst="rect">
            <a:avLst/>
          </a:prstGeom>
          <a:solidFill>
            <a:srgbClr val="0069A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755640" y="369720"/>
            <a:ext cx="5903280" cy="6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spcBef>
                <a:spcPts val="1562"/>
              </a:spcBef>
            </a:pPr>
            <a:r>
              <a:rPr lang="fr-FR" sz="3500" b="1" strike="noStrike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Lieu : </a:t>
            </a:r>
            <a:r>
              <a:rPr lang="fr-FR" sz="3500" b="1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Bressuire </a:t>
            </a:r>
            <a:endParaRPr lang="fr-FR" sz="3500" spc="-1" dirty="0"/>
          </a:p>
          <a:p>
            <a:pPr>
              <a:lnSpc>
                <a:spcPct val="100000"/>
              </a:lnSpc>
              <a:spcBef>
                <a:spcPts val="1562"/>
              </a:spcBef>
            </a:pPr>
            <a:r>
              <a:rPr lang="fr-FR" sz="3500" b="1" strike="noStrike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 </a:t>
            </a:r>
            <a:endParaRPr lang="fr-FR" sz="3500" b="0" strike="noStrike" spc="-1" dirty="0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539640" y="1844640"/>
            <a:ext cx="8206560" cy="45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9" name="Image 10"/>
          <p:cNvPicPr/>
          <p:nvPr/>
        </p:nvPicPr>
        <p:blipFill>
          <a:blip r:embed="rId2"/>
          <a:stretch/>
        </p:blipFill>
        <p:spPr>
          <a:xfrm>
            <a:off x="360000" y="5760000"/>
            <a:ext cx="1344240" cy="770760"/>
          </a:xfrm>
          <a:prstGeom prst="rect">
            <a:avLst/>
          </a:prstGeom>
          <a:ln>
            <a:noFill/>
          </a:ln>
        </p:spPr>
      </p:pic>
      <p:sp>
        <p:nvSpPr>
          <p:cNvPr id="101" name="CustomShape 5"/>
          <p:cNvSpPr/>
          <p:nvPr/>
        </p:nvSpPr>
        <p:spPr>
          <a:xfrm>
            <a:off x="457200" y="128520"/>
            <a:ext cx="8227440" cy="14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TextShape 6"/>
          <p:cNvSpPr txBox="1"/>
          <p:nvPr/>
        </p:nvSpPr>
        <p:spPr>
          <a:xfrm>
            <a:off x="1831730" y="1484600"/>
            <a:ext cx="6439393" cy="720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b="1" strike="noStrike" spc="-1" dirty="0" smtClean="0">
                <a:latin typeface="Candara"/>
              </a:rPr>
              <a:t>Distance : </a:t>
            </a:r>
            <a:endParaRPr lang="fr-FR" spc="-1" dirty="0" smtClean="0">
              <a:latin typeface="Candara"/>
            </a:endParaRPr>
          </a:p>
          <a:p>
            <a:pPr algn="ctr"/>
            <a:r>
              <a:rPr lang="fr-FR" spc="-1" dirty="0" smtClean="0">
                <a:latin typeface="Candara"/>
              </a:rPr>
              <a:t>376 km de Magny-les-Hameaux </a:t>
            </a:r>
          </a:p>
          <a:p>
            <a:pPr algn="ctr"/>
            <a:endParaRPr lang="fr-FR" sz="1400" spc="-1" dirty="0" smtClean="0">
              <a:latin typeface="Candara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30" y="2074320"/>
            <a:ext cx="6914470" cy="459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8424" y="6145380"/>
            <a:ext cx="144016" cy="71262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 rot="21217800">
            <a:off x="-193680" y="-526320"/>
            <a:ext cx="9727560" cy="1728000"/>
          </a:xfrm>
          <a:prstGeom prst="rect">
            <a:avLst/>
          </a:prstGeom>
          <a:solidFill>
            <a:srgbClr val="0069A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755640" y="369720"/>
            <a:ext cx="5903280" cy="6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62"/>
              </a:spcBef>
            </a:pPr>
            <a:r>
              <a:rPr lang="fr-FR" sz="3500" b="1" strike="noStrike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Transport :</a:t>
            </a:r>
            <a:endParaRPr lang="fr-FR" sz="3500" b="0" strike="noStrike" spc="-1" dirty="0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572397" y="1844640"/>
            <a:ext cx="8206560" cy="469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550"/>
              </a:spcBef>
            </a:pPr>
            <a:r>
              <a:rPr lang="fr-FR" b="1" spc="-1" dirty="0">
                <a:latin typeface="Candara"/>
                <a:ea typeface="ＭＳ Ｐゴシック"/>
              </a:rPr>
              <a:t>Autocar Grand Tourisme, équipé tout </a:t>
            </a:r>
            <a:r>
              <a:rPr lang="fr-FR" b="1" spc="-1" dirty="0" smtClean="0">
                <a:latin typeface="Candara"/>
                <a:ea typeface="ＭＳ Ｐゴシック"/>
              </a:rPr>
              <a:t>confort.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94" name="Image 10"/>
          <p:cNvPicPr/>
          <p:nvPr/>
        </p:nvPicPr>
        <p:blipFill>
          <a:blip r:embed="rId2"/>
          <a:stretch/>
        </p:blipFill>
        <p:spPr>
          <a:xfrm>
            <a:off x="539640" y="6021360"/>
            <a:ext cx="1085040" cy="623160"/>
          </a:xfrm>
          <a:prstGeom prst="rect">
            <a:avLst/>
          </a:prstGeom>
          <a:ln>
            <a:noFill/>
          </a:ln>
        </p:spPr>
      </p:pic>
      <p:sp>
        <p:nvSpPr>
          <p:cNvPr id="95" name="CustomShape 4"/>
          <p:cNvSpPr/>
          <p:nvPr/>
        </p:nvSpPr>
        <p:spPr>
          <a:xfrm>
            <a:off x="6553080" y="6245280"/>
            <a:ext cx="213120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2FA2ADC0-C151-44F0-8FF7-2F96148E9F8D}" type="slidenum">
              <a:rPr lang="fr-FR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4</a:t>
            </a:fld>
            <a:endParaRPr lang="fr-FR" sz="1400" b="0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5" y="3717032"/>
            <a:ext cx="3816424" cy="202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77" y="2996952"/>
            <a:ext cx="3754805" cy="214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 rot="21217800">
            <a:off x="-366118" y="-494279"/>
            <a:ext cx="9727560" cy="1728000"/>
          </a:xfrm>
          <a:prstGeom prst="rect">
            <a:avLst/>
          </a:prstGeom>
          <a:solidFill>
            <a:srgbClr val="0069A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755640" y="369720"/>
            <a:ext cx="5903280" cy="6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62"/>
              </a:spcBef>
            </a:pPr>
            <a:r>
              <a:rPr lang="fr-FR" sz="3500" b="1" strike="noStrike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Lieu </a:t>
            </a:r>
            <a:r>
              <a:rPr lang="fr-FR" sz="3500" b="1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: Bressuire </a:t>
            </a:r>
            <a:endParaRPr lang="fr-FR" sz="3500" b="0" strike="noStrike" spc="-1" dirty="0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539640" y="1844640"/>
            <a:ext cx="8206560" cy="45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9" name="Image 10"/>
          <p:cNvPicPr/>
          <p:nvPr/>
        </p:nvPicPr>
        <p:blipFill>
          <a:blip r:embed="rId2"/>
          <a:stretch/>
        </p:blipFill>
        <p:spPr>
          <a:xfrm>
            <a:off x="360000" y="5760000"/>
            <a:ext cx="1344240" cy="770760"/>
          </a:xfrm>
          <a:prstGeom prst="rect">
            <a:avLst/>
          </a:prstGeom>
          <a:ln>
            <a:noFill/>
          </a:ln>
        </p:spPr>
      </p:pic>
      <p:sp>
        <p:nvSpPr>
          <p:cNvPr id="100" name="CustomShape 4"/>
          <p:cNvSpPr/>
          <p:nvPr/>
        </p:nvSpPr>
        <p:spPr>
          <a:xfrm>
            <a:off x="6300192" y="6145380"/>
            <a:ext cx="2602632" cy="4678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07BB6374-FF2B-4CDF-89A7-74044D5E39F8}" type="slidenum">
              <a:rPr lang="fr-FR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5</a:t>
            </a:fld>
            <a:endParaRPr lang="fr-FR" sz="1400" b="0" strike="noStrike" spc="-1" dirty="0">
              <a:latin typeface="Arial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457200" y="128520"/>
            <a:ext cx="8227440" cy="14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angle 1"/>
          <p:cNvSpPr/>
          <p:nvPr/>
        </p:nvSpPr>
        <p:spPr>
          <a:xfrm>
            <a:off x="2086920" y="4374965"/>
            <a:ext cx="4933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fr-FR" dirty="0" smtClean="0">
                <a:solidFill>
                  <a:prstClr val="black"/>
                </a:solidFill>
                <a:latin typeface="Candara" panose="020E0502030303020204" pitchFamily="34" charset="0"/>
              </a:rPr>
              <a:t>La ville de Bressuire </a:t>
            </a:r>
            <a:r>
              <a:rPr lang="fr-FR" dirty="0">
                <a:solidFill>
                  <a:prstClr val="black"/>
                </a:solidFill>
                <a:latin typeface="Candara" panose="020E0502030303020204" pitchFamily="34" charset="0"/>
              </a:rPr>
              <a:t>est </a:t>
            </a:r>
            <a:r>
              <a:rPr lang="fr-FR" dirty="0" smtClean="0">
                <a:solidFill>
                  <a:prstClr val="black"/>
                </a:solidFill>
                <a:latin typeface="Candara" panose="020E0502030303020204" pitchFamily="34" charset="0"/>
              </a:rPr>
              <a:t>située </a:t>
            </a:r>
            <a:r>
              <a:rPr lang="fr-FR" dirty="0">
                <a:solidFill>
                  <a:prstClr val="black"/>
                </a:solidFill>
                <a:latin typeface="Candara" panose="020E0502030303020204" pitchFamily="34" charset="0"/>
              </a:rPr>
              <a:t>dans le bocage poitevin, dans un environnement préservé au </a:t>
            </a:r>
            <a:endParaRPr lang="fr-FR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algn="ctr" defTabSz="457200"/>
            <a:r>
              <a:rPr lang="fr-FR" dirty="0" smtClean="0">
                <a:solidFill>
                  <a:prstClr val="black"/>
                </a:solidFill>
                <a:latin typeface="Candara" panose="020E0502030303020204" pitchFamily="34" charset="0"/>
              </a:rPr>
              <a:t>nord-ouest </a:t>
            </a:r>
            <a:r>
              <a:rPr lang="fr-FR" dirty="0">
                <a:solidFill>
                  <a:prstClr val="black"/>
                </a:solidFill>
                <a:latin typeface="Candara" panose="020E0502030303020204" pitchFamily="34" charset="0"/>
              </a:rPr>
              <a:t>du département des </a:t>
            </a:r>
            <a:r>
              <a:rPr lang="fr-FR" dirty="0" smtClean="0">
                <a:solidFill>
                  <a:prstClr val="black"/>
                </a:solidFill>
                <a:latin typeface="Candara" panose="020E0502030303020204" pitchFamily="34" charset="0"/>
              </a:rPr>
              <a:t>Deux-Sèvres.</a:t>
            </a:r>
            <a:endParaRPr lang="en-US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98672"/>
            <a:ext cx="2243799" cy="162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743" y="2597436"/>
            <a:ext cx="2189177" cy="162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92" y="2579733"/>
            <a:ext cx="2135748" cy="1641356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55" y="2598673"/>
            <a:ext cx="2272274" cy="162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93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 rot="21217800">
            <a:off x="-366118" y="-494279"/>
            <a:ext cx="9727560" cy="1728000"/>
          </a:xfrm>
          <a:prstGeom prst="rect">
            <a:avLst/>
          </a:prstGeom>
          <a:solidFill>
            <a:srgbClr val="0069A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755640" y="369720"/>
            <a:ext cx="5903280" cy="6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62"/>
              </a:spcBef>
            </a:pPr>
            <a:r>
              <a:rPr lang="fr-FR" sz="3500" b="1" spc="-1" dirty="0">
                <a:solidFill>
                  <a:srgbClr val="FFFFFF"/>
                </a:solidFill>
                <a:latin typeface="Candara"/>
                <a:ea typeface="ＭＳ Ｐゴシック"/>
              </a:rPr>
              <a:t>L’Hébergement … La Grange : </a:t>
            </a:r>
            <a:endParaRPr lang="fr-FR" sz="3500" b="0" strike="noStrike" spc="-1" dirty="0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539640" y="1844640"/>
            <a:ext cx="8206560" cy="45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9" name="Image 10"/>
          <p:cNvPicPr/>
          <p:nvPr/>
        </p:nvPicPr>
        <p:blipFill>
          <a:blip r:embed="rId2"/>
          <a:stretch/>
        </p:blipFill>
        <p:spPr>
          <a:xfrm>
            <a:off x="360000" y="5760000"/>
            <a:ext cx="1344240" cy="770760"/>
          </a:xfrm>
          <a:prstGeom prst="rect">
            <a:avLst/>
          </a:prstGeom>
          <a:ln>
            <a:noFill/>
          </a:ln>
        </p:spPr>
      </p:pic>
      <p:sp>
        <p:nvSpPr>
          <p:cNvPr id="101" name="CustomShape 5"/>
          <p:cNvSpPr/>
          <p:nvPr/>
        </p:nvSpPr>
        <p:spPr>
          <a:xfrm>
            <a:off x="457200" y="128520"/>
            <a:ext cx="8227440" cy="14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TextShape 6"/>
          <p:cNvSpPr txBox="1"/>
          <p:nvPr/>
        </p:nvSpPr>
        <p:spPr>
          <a:xfrm>
            <a:off x="2648981" y="1354240"/>
            <a:ext cx="6439393" cy="720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fr-FR" sz="1400" spc="-1" dirty="0" smtClean="0">
              <a:latin typeface="Candar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2640" y="170652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457200"/>
            <a:r>
              <a:rPr lang="fr-FR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« La Grange » </a:t>
            </a:r>
            <a:r>
              <a:rPr lang="fr-FR" dirty="0">
                <a:solidFill>
                  <a:prstClr val="black"/>
                </a:solidFill>
                <a:latin typeface="Candara" panose="020E0502030303020204" pitchFamily="34" charset="0"/>
              </a:rPr>
              <a:t>est un centre qui propose une large gamme de loisirs et d’activités de détente, sport et nature, à pratiquer sur place avec un terrain de volley-ball, ping-pong, baby-foot, une salle de cinéma privative, un mur d’escalade et à proximité d’une piscine, d’un centre aquatique et d’un stade de football. </a:t>
            </a:r>
            <a:endParaRPr lang="fr-FR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algn="just" defTabSz="457200"/>
            <a:endParaRPr lang="fr-FR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algn="just" defTabSz="457200"/>
            <a:r>
              <a:rPr lang="fr-FR" dirty="0">
                <a:solidFill>
                  <a:prstClr val="black"/>
                </a:solidFill>
                <a:latin typeface="Candara" panose="020E0502030303020204" pitchFamily="34" charset="0"/>
              </a:rPr>
              <a:t>Les enfants seront accueillis dans une </a:t>
            </a:r>
            <a:r>
              <a:rPr lang="fr-FR" dirty="0" smtClean="0">
                <a:solidFill>
                  <a:prstClr val="black"/>
                </a:solidFill>
                <a:latin typeface="Candara" panose="020E0502030303020204" pitchFamily="34" charset="0"/>
              </a:rPr>
              <a:t>résidence avec </a:t>
            </a:r>
            <a:r>
              <a:rPr lang="fr-FR" dirty="0">
                <a:solidFill>
                  <a:prstClr val="black"/>
                </a:solidFill>
                <a:latin typeface="Candara" panose="020E0502030303020204" pitchFamily="34" charset="0"/>
              </a:rPr>
              <a:t>self service, salles d’activités et des chambres confortables de 2 à 4 lits avec salle </a:t>
            </a:r>
            <a:r>
              <a:rPr lang="fr-FR" dirty="0" smtClean="0">
                <a:solidFill>
                  <a:prstClr val="black"/>
                </a:solidFill>
                <a:latin typeface="Candara" panose="020E0502030303020204" pitchFamily="34" charset="0"/>
              </a:rPr>
              <a:t>d’eau. </a:t>
            </a:r>
            <a:endParaRPr lang="fr-FR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50" y="1844640"/>
            <a:ext cx="4680690" cy="309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760" y="5991491"/>
            <a:ext cx="746240" cy="539269"/>
          </a:xfrm>
        </p:spPr>
        <p:txBody>
          <a:bodyPr/>
          <a:lstStyle/>
          <a:p>
            <a:r>
              <a:rPr lang="fr-FR" sz="1600" dirty="0" smtClean="0">
                <a:latin typeface="Candara" panose="020E0502030303020204" pitchFamily="34" charset="0"/>
              </a:rPr>
              <a:t>6</a:t>
            </a:r>
            <a:endParaRPr lang="fr-FR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1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 rot="21217800">
            <a:off x="-193680" y="-526320"/>
            <a:ext cx="9727560" cy="1728000"/>
          </a:xfrm>
          <a:prstGeom prst="rect">
            <a:avLst/>
          </a:prstGeom>
          <a:solidFill>
            <a:srgbClr val="0069A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755640" y="369720"/>
            <a:ext cx="5903280" cy="6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62"/>
              </a:spcBef>
            </a:pPr>
            <a:r>
              <a:rPr lang="fr-FR" sz="3500" b="1" strike="noStrike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Hébergement : </a:t>
            </a:r>
            <a:endParaRPr lang="fr-FR" sz="3500" b="0" strike="noStrike" spc="-1" dirty="0">
              <a:latin typeface="Arial"/>
            </a:endParaRPr>
          </a:p>
        </p:txBody>
      </p:sp>
      <p:pic>
        <p:nvPicPr>
          <p:cNvPr id="106" name="Image 10"/>
          <p:cNvPicPr/>
          <p:nvPr/>
        </p:nvPicPr>
        <p:blipFill>
          <a:blip r:embed="rId2"/>
          <a:stretch/>
        </p:blipFill>
        <p:spPr>
          <a:xfrm>
            <a:off x="539640" y="6021360"/>
            <a:ext cx="1085040" cy="623160"/>
          </a:xfrm>
          <a:prstGeom prst="rect">
            <a:avLst/>
          </a:prstGeom>
          <a:ln>
            <a:noFill/>
          </a:ln>
        </p:spPr>
      </p:pic>
      <p:sp>
        <p:nvSpPr>
          <p:cNvPr id="107" name="CustomShape 4"/>
          <p:cNvSpPr/>
          <p:nvPr/>
        </p:nvSpPr>
        <p:spPr>
          <a:xfrm>
            <a:off x="6553080" y="6245280"/>
            <a:ext cx="213120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A1C6E006-F6BF-424C-8BD9-A142863629B0}" type="slidenum">
              <a:rPr lang="fr-FR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7</a:t>
            </a:fld>
            <a:endParaRPr lang="fr-FR" sz="1400" b="0" strike="noStrike" spc="-1">
              <a:latin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97335"/>
            <a:ext cx="4876190" cy="26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\\fichiers\commune\Dossiers Services\Centre de Loisirs\Direction\SEJOURS\2021\ETE\Photos sélectionnées Bressuire\Salle de jeu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8259"/>
            <a:ext cx="5309570" cy="27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884368" y="3068960"/>
            <a:ext cx="1080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562"/>
              </a:spcBef>
            </a:pPr>
            <a:r>
              <a:rPr lang="fr-FR" sz="1600" b="1" i="1" spc="-1" dirty="0" smtClean="0">
                <a:latin typeface="Candara"/>
                <a:ea typeface="ＭＳ Ｐゴシック"/>
              </a:rPr>
              <a:t>Chambre </a:t>
            </a:r>
            <a:endParaRPr lang="fr-FR" sz="1600" i="1" spc="-1" dirty="0"/>
          </a:p>
        </p:txBody>
      </p:sp>
      <p:sp>
        <p:nvSpPr>
          <p:cNvPr id="10" name="Rectangle 9"/>
          <p:cNvSpPr/>
          <p:nvPr/>
        </p:nvSpPr>
        <p:spPr>
          <a:xfrm>
            <a:off x="546536" y="4437112"/>
            <a:ext cx="1546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562"/>
              </a:spcBef>
            </a:pPr>
            <a:r>
              <a:rPr lang="fr-FR" sz="1600" b="1" i="1" spc="-1" dirty="0" smtClean="0">
                <a:latin typeface="Candara"/>
                <a:ea typeface="ＭＳ Ｐゴシック"/>
              </a:rPr>
              <a:t>Salle d’activités</a:t>
            </a:r>
            <a:endParaRPr lang="fr-FR" sz="1600" i="1" spc="-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 rot="21217800">
            <a:off x="-193680" y="-526320"/>
            <a:ext cx="9727560" cy="1728000"/>
          </a:xfrm>
          <a:prstGeom prst="rect">
            <a:avLst/>
          </a:prstGeom>
          <a:solidFill>
            <a:srgbClr val="0069A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755640" y="338040"/>
            <a:ext cx="8496880" cy="6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62"/>
              </a:spcBef>
            </a:pPr>
            <a:r>
              <a:rPr lang="fr-FR" sz="3500" b="1" strike="noStrike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Hébergement : </a:t>
            </a:r>
            <a:r>
              <a:rPr lang="fr-FR" sz="1600" b="1" strike="noStrike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 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539640" y="1784160"/>
            <a:ext cx="8206560" cy="8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550"/>
              </a:spcBef>
            </a:pPr>
            <a:r>
              <a:rPr dirty="0"/>
              <a:t/>
            </a:r>
            <a:br>
              <a:rPr dirty="0"/>
            </a:br>
            <a:endParaRPr lang="fr-FR" sz="2400" b="0" strike="noStrike" spc="-1" dirty="0">
              <a:latin typeface="Arial"/>
            </a:endParaRPr>
          </a:p>
        </p:txBody>
      </p:sp>
      <p:pic>
        <p:nvPicPr>
          <p:cNvPr id="111" name="Image 10"/>
          <p:cNvPicPr/>
          <p:nvPr/>
        </p:nvPicPr>
        <p:blipFill>
          <a:blip r:embed="rId2"/>
          <a:stretch/>
        </p:blipFill>
        <p:spPr>
          <a:xfrm>
            <a:off x="539640" y="6021360"/>
            <a:ext cx="1085040" cy="623160"/>
          </a:xfrm>
          <a:prstGeom prst="rect">
            <a:avLst/>
          </a:prstGeom>
          <a:ln>
            <a:noFill/>
          </a:ln>
        </p:spPr>
      </p:pic>
      <p:sp>
        <p:nvSpPr>
          <p:cNvPr id="112" name="CustomShape 4"/>
          <p:cNvSpPr/>
          <p:nvPr/>
        </p:nvSpPr>
        <p:spPr>
          <a:xfrm>
            <a:off x="6553080" y="6245280"/>
            <a:ext cx="213120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0EC09C64-404A-4FE4-A419-F68CBFE95B77}" type="slidenum">
              <a:rPr lang="fr-FR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8</a:t>
            </a:fld>
            <a:endParaRPr lang="fr-FR" sz="1400" b="0" strike="noStrike" spc="-1">
              <a:latin typeface="Arial"/>
            </a:endParaRPr>
          </a:p>
        </p:txBody>
      </p:sp>
      <p:pic>
        <p:nvPicPr>
          <p:cNvPr id="8198" name="Picture 6" descr="\\fichiers\commune\Dossiers Services\Centre de Loisirs\Direction\SEJOURS\2021\ETE\Photos sélectionnées Bressuire\Self - Salle de restau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32" y="1916832"/>
            <a:ext cx="6624736" cy="345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57460" y="5373216"/>
            <a:ext cx="20429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562"/>
              </a:spcBef>
            </a:pPr>
            <a:r>
              <a:rPr lang="fr-FR" sz="1600" b="1" i="1" spc="-1" dirty="0" smtClean="0">
                <a:latin typeface="Candara"/>
                <a:ea typeface="ＭＳ Ｐゴシック"/>
              </a:rPr>
              <a:t>Salle </a:t>
            </a:r>
            <a:r>
              <a:rPr lang="fr-FR" sz="1600" b="1" i="1" spc="-1" dirty="0">
                <a:latin typeface="Candara"/>
                <a:ea typeface="ＭＳ Ｐゴシック"/>
              </a:rPr>
              <a:t>de restauration </a:t>
            </a:r>
            <a:endParaRPr lang="fr-FR" sz="1600" i="1" spc="-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 rot="21217800">
            <a:off x="-233938" y="-525961"/>
            <a:ext cx="9727560" cy="1728000"/>
          </a:xfrm>
          <a:prstGeom prst="rect">
            <a:avLst/>
          </a:prstGeom>
          <a:solidFill>
            <a:srgbClr val="0069A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2"/>
          <p:cNvSpPr/>
          <p:nvPr/>
        </p:nvSpPr>
        <p:spPr>
          <a:xfrm>
            <a:off x="522394" y="338040"/>
            <a:ext cx="5903280" cy="62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62"/>
              </a:spcBef>
            </a:pPr>
            <a:r>
              <a:rPr lang="fr-FR" sz="3500" b="1" strike="noStrike" spc="-1" dirty="0">
                <a:solidFill>
                  <a:srgbClr val="FFFFFF"/>
                </a:solidFill>
                <a:latin typeface="Candara"/>
                <a:ea typeface="ＭＳ Ｐゴシック"/>
              </a:rPr>
              <a:t>Les </a:t>
            </a:r>
            <a:r>
              <a:rPr lang="fr-FR" sz="3500" b="1" strike="noStrike" spc="-1" dirty="0" smtClean="0">
                <a:solidFill>
                  <a:srgbClr val="FFFFFF"/>
                </a:solidFill>
                <a:latin typeface="Candara"/>
                <a:ea typeface="ＭＳ Ｐゴシック"/>
              </a:rPr>
              <a:t>activités  prévues :</a:t>
            </a:r>
            <a:endParaRPr lang="fr-FR" sz="3500" b="0" strike="noStrike" spc="-1" dirty="0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334200" y="1337363"/>
            <a:ext cx="8206560" cy="8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550"/>
              </a:spcBef>
            </a:pPr>
            <a:r>
              <a:t/>
            </a:r>
            <a:br/>
            <a:endParaRPr lang="fr-FR" sz="1800" b="0" strike="noStrike" spc="-1">
              <a:latin typeface="Arial"/>
            </a:endParaRPr>
          </a:p>
        </p:txBody>
      </p:sp>
      <p:pic>
        <p:nvPicPr>
          <p:cNvPr id="121" name="Image 10"/>
          <p:cNvPicPr/>
          <p:nvPr/>
        </p:nvPicPr>
        <p:blipFill>
          <a:blip r:embed="rId2"/>
          <a:stretch/>
        </p:blipFill>
        <p:spPr>
          <a:xfrm>
            <a:off x="539640" y="6021360"/>
            <a:ext cx="1085040" cy="623160"/>
          </a:xfrm>
          <a:prstGeom prst="rect">
            <a:avLst/>
          </a:prstGeom>
          <a:ln>
            <a:noFill/>
          </a:ln>
        </p:spPr>
      </p:pic>
      <p:sp>
        <p:nvSpPr>
          <p:cNvPr id="122" name="CustomShape 4"/>
          <p:cNvSpPr/>
          <p:nvPr/>
        </p:nvSpPr>
        <p:spPr>
          <a:xfrm>
            <a:off x="6553080" y="6245280"/>
            <a:ext cx="213120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3D3DF4E0-D7E7-4B86-A3A6-9FAFADD2E03A}" type="slidenum">
              <a:rPr lang="fr-FR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9</a:t>
            </a:fld>
            <a:endParaRPr lang="fr-FR" sz="1400" b="0" strike="noStrike" spc="-1">
              <a:latin typeface="Arial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348234" y="1795752"/>
            <a:ext cx="7811280" cy="40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fr-FR" sz="2000" b="0" strike="noStrike" spc="-1" dirty="0">
                <a:solidFill>
                  <a:srgbClr val="262626"/>
                </a:solidFill>
                <a:latin typeface="Candara"/>
                <a:ea typeface="ＭＳ Ｐゴシック"/>
              </a:rPr>
              <a:t> 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234" y="1628800"/>
            <a:ext cx="8544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fr-FR" sz="40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  <a:ea typeface="+mj-ea"/>
                <a:cs typeface="+mj-cs"/>
              </a:rPr>
              <a:t>Sorties dans les Parcs d’attractions </a:t>
            </a:r>
            <a:endParaRPr lang="en-US" sz="400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latin typeface="Candara" panose="020E0502030303020204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2839592"/>
            <a:ext cx="4392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fr-FR" dirty="0" smtClean="0">
                <a:solidFill>
                  <a:prstClr val="black"/>
                </a:solidFill>
                <a:latin typeface="Candara" panose="020E0502030303020204" pitchFamily="34" charset="0"/>
              </a:rPr>
              <a:t>&gt; Le </a:t>
            </a:r>
            <a:r>
              <a:rPr lang="fr-FR" dirty="0">
                <a:solidFill>
                  <a:prstClr val="black"/>
                </a:solidFill>
                <a:latin typeface="Candara" panose="020E0502030303020204" pitchFamily="34" charset="0"/>
              </a:rPr>
              <a:t>Puy du Fou et les Orgues de Feu</a:t>
            </a:r>
          </a:p>
          <a:p>
            <a:pPr lvl="0" defTabSz="457200"/>
            <a:endParaRPr lang="fr-FR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defTabSz="457200"/>
            <a:endParaRPr lang="fr-FR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defTabSz="457200"/>
            <a:endParaRPr lang="fr-FR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defTabSz="457200"/>
            <a:r>
              <a:rPr lang="fr-FR" dirty="0" smtClean="0">
                <a:solidFill>
                  <a:prstClr val="black"/>
                </a:solidFill>
                <a:latin typeface="Candara" panose="020E0502030303020204" pitchFamily="34" charset="0"/>
              </a:rPr>
              <a:t>&gt; Le Parc de la Vallée</a:t>
            </a:r>
          </a:p>
          <a:p>
            <a:pPr lvl="0" defTabSz="457200"/>
            <a:endParaRPr lang="fr-FR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defTabSz="457200"/>
            <a:endParaRPr lang="fr-FR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defTabSz="457200"/>
            <a:endParaRPr lang="fr-FR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 defTabSz="457200"/>
            <a:r>
              <a:rPr lang="fr-FR" dirty="0" smtClean="0">
                <a:solidFill>
                  <a:prstClr val="black"/>
                </a:solidFill>
                <a:latin typeface="Candara" panose="020E0502030303020204" pitchFamily="34" charset="0"/>
              </a:rPr>
              <a:t>&gt; Le </a:t>
            </a:r>
            <a:r>
              <a:rPr lang="fr-FR" dirty="0">
                <a:solidFill>
                  <a:prstClr val="black"/>
                </a:solidFill>
                <a:latin typeface="Candara" panose="020E0502030303020204" pitchFamily="34" charset="0"/>
              </a:rPr>
              <a:t>Futuroscope et son spectacle nocturne</a:t>
            </a:r>
          </a:p>
        </p:txBody>
      </p:sp>
      <p:pic>
        <p:nvPicPr>
          <p:cNvPr id="10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66" y="2398241"/>
            <a:ext cx="4077120" cy="16561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25" y="4564577"/>
            <a:ext cx="358457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29" y="3429000"/>
            <a:ext cx="29622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</TotalTime>
  <Words>352</Words>
  <Application>Microsoft Macintosh PowerPoint</Application>
  <PresentationFormat>Présentation à l'écran (4:3)</PresentationFormat>
  <Paragraphs>134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Présentation PowerPoint</vt:lpstr>
      <vt:lpstr>Présentation PowerPoint</vt:lpstr>
      <vt:lpstr>4</vt:lpstr>
      <vt:lpstr>Présentation PowerPoint</vt:lpstr>
      <vt:lpstr>Présentation PowerPoint</vt:lpstr>
      <vt:lpstr>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municipal</dc:title>
  <dc:creator>fred</dc:creator>
  <cp:lastModifiedBy>LAURENCE</cp:lastModifiedBy>
  <cp:revision>118</cp:revision>
  <cp:lastPrinted>2017-09-27T14:17:56Z</cp:lastPrinted>
  <dcterms:modified xsi:type="dcterms:W3CDTF">2021-05-04T08:10:54Z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13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