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hartEx1.xml" ContentType="application/vnd.ms-office.chartex+xml"/>
  <Override PartName="/ppt/charts/chartEx2.xml" ContentType="application/vnd.ms-office.chartex+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handoutMasterIdLst>
    <p:handoutMasterId r:id="rId12"/>
  </p:handoutMasterIdLst>
  <p:sldIdLst>
    <p:sldId id="256" r:id="rId2"/>
    <p:sldId id="272" r:id="rId3"/>
    <p:sldId id="259" r:id="rId4"/>
    <p:sldId id="260" r:id="rId5"/>
    <p:sldId id="261" r:id="rId6"/>
    <p:sldId id="262" r:id="rId7"/>
    <p:sldId id="264" r:id="rId8"/>
    <p:sldId id="265" r:id="rId9"/>
    <p:sldId id="266" r:id="rId10"/>
  </p:sldIdLst>
  <p:sldSz cx="9144000" cy="6858000" type="screen4x3"/>
  <p:notesSz cx="6881813" cy="10002838"/>
  <p:defaultTextStyle>
    <a:defPPr>
      <a:defRPr lang="en-GB"/>
    </a:defPPr>
    <a:lvl1pPr algn="l" defTabSz="449263" rtl="0" fontAlgn="base">
      <a:lnSpc>
        <a:spcPct val="93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34" charset="-128"/>
        <a:cs typeface="+mn-cs"/>
      </a:defRPr>
    </a:lvl1pPr>
    <a:lvl2pPr marL="457200" algn="l" defTabSz="449263" rtl="0" fontAlgn="base">
      <a:lnSpc>
        <a:spcPct val="93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34" charset="-128"/>
        <a:cs typeface="+mn-cs"/>
      </a:defRPr>
    </a:lvl2pPr>
    <a:lvl3pPr marL="914400" algn="l" defTabSz="449263" rtl="0" fontAlgn="base">
      <a:lnSpc>
        <a:spcPct val="93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34" charset="-128"/>
        <a:cs typeface="+mn-cs"/>
      </a:defRPr>
    </a:lvl3pPr>
    <a:lvl4pPr marL="1371600" algn="l" defTabSz="449263" rtl="0" fontAlgn="base">
      <a:lnSpc>
        <a:spcPct val="93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34" charset="-128"/>
        <a:cs typeface="+mn-cs"/>
      </a:defRPr>
    </a:lvl4pPr>
    <a:lvl5pPr marL="1828800" algn="l" defTabSz="449263" rtl="0" fontAlgn="base">
      <a:lnSpc>
        <a:spcPct val="93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34" charset="-128"/>
        <a:cs typeface="+mn-cs"/>
      </a:defRPr>
    </a:lvl5pPr>
    <a:lvl6pPr marL="2286000" algn="l" defTabSz="914400" rtl="0" eaLnBrk="1" latinLnBrk="0" hangingPunct="1">
      <a:defRPr kern="1200">
        <a:solidFill>
          <a:schemeClr val="bg1"/>
        </a:solidFill>
        <a:latin typeface="Arial" charset="0"/>
        <a:ea typeface="ＭＳ Ｐゴシック" pitchFamily="34" charset="-128"/>
        <a:cs typeface="+mn-cs"/>
      </a:defRPr>
    </a:lvl6pPr>
    <a:lvl7pPr marL="2743200" algn="l" defTabSz="914400" rtl="0" eaLnBrk="1" latinLnBrk="0" hangingPunct="1">
      <a:defRPr kern="1200">
        <a:solidFill>
          <a:schemeClr val="bg1"/>
        </a:solidFill>
        <a:latin typeface="Arial" charset="0"/>
        <a:ea typeface="ＭＳ Ｐゴシック" pitchFamily="34" charset="-128"/>
        <a:cs typeface="+mn-cs"/>
      </a:defRPr>
    </a:lvl7pPr>
    <a:lvl8pPr marL="3200400" algn="l" defTabSz="914400" rtl="0" eaLnBrk="1" latinLnBrk="0" hangingPunct="1">
      <a:defRPr kern="1200">
        <a:solidFill>
          <a:schemeClr val="bg1"/>
        </a:solidFill>
        <a:latin typeface="Arial" charset="0"/>
        <a:ea typeface="ＭＳ Ｐゴシック" pitchFamily="34" charset="-128"/>
        <a:cs typeface="+mn-cs"/>
      </a:defRPr>
    </a:lvl8pPr>
    <a:lvl9pPr marL="3657600" algn="l" defTabSz="914400" rtl="0" eaLnBrk="1" latinLnBrk="0" hangingPunct="1">
      <a:defRPr kern="1200">
        <a:solidFill>
          <a:schemeClr val="bg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68" userDrawn="1">
          <p15:clr>
            <a:srgbClr val="A4A3A4"/>
          </p15:clr>
        </p15:guide>
        <p15:guide id="2" pos="2168" userDrawn="1">
          <p15:clr>
            <a:srgbClr val="A4A3A4"/>
          </p15:clr>
        </p15:guide>
        <p15:guide id="3" orient="horz" pos="315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FA5FF"/>
    <a:srgbClr val="008000"/>
    <a:srgbClr val="33CCFF"/>
    <a:srgbClr val="22CC22"/>
    <a:srgbClr val="CCFF66"/>
    <a:srgbClr val="1B7FFF"/>
    <a:srgbClr val="0069AB"/>
    <a:srgbClr val="0066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39" autoAdjust="0"/>
  </p:normalViewPr>
  <p:slideViewPr>
    <p:cSldViewPr>
      <p:cViewPr>
        <p:scale>
          <a:sx n="125" d="100"/>
          <a:sy n="125" d="100"/>
        </p:scale>
        <p:origin x="-184" y="-776"/>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882" y="-90"/>
      </p:cViewPr>
      <p:guideLst>
        <p:guide orient="horz" pos="3168"/>
        <p:guide orient="horz" pos="3151"/>
        <p:guide pos="2168"/>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Excel1.xlsx"/><Relationship Id="rId2" Type="http://schemas.microsoft.com/office/2011/relationships/chartStyle" Target="style1.xml"/><Relationship Id="rId3" Type="http://schemas.microsoft.com/office/2011/relationships/chartColorStyle" Target="colors1.xml"/></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Excel2.xlsx"/></Relationships>
</file>

<file path=ppt/charts/_rels/chartEx1.xml.rels><?xml version="1.0" encoding="UTF-8" standalone="yes"?>
<Relationships xmlns="http://schemas.openxmlformats.org/package/2006/relationships"><Relationship Id="rId1" Type="http://schemas.openxmlformats.org/officeDocument/2006/relationships/oleObject" Target="Classeur1" TargetMode="External"/><Relationship Id="rId2" Type="http://schemas.microsoft.com/office/2011/relationships/chartStyle" Target="style2.xml"/><Relationship Id="rId3" Type="http://schemas.microsoft.com/office/2011/relationships/chartColorStyle" Target="colors2.xml"/></Relationships>
</file>

<file path=ppt/charts/_rels/chartEx2.xml.rels><?xml version="1.0" encoding="UTF-8" standalone="yes"?>
<Relationships xmlns="http://schemas.openxmlformats.org/package/2006/relationships"><Relationship Id="rId1" Type="http://schemas.openxmlformats.org/officeDocument/2006/relationships/oleObject" Target="Classeur1" TargetMode="External"/><Relationship Id="rId2" Type="http://schemas.microsoft.com/office/2011/relationships/chartStyle" Target="style3.xml"/><Relationship Id="rId3" Type="http://schemas.microsoft.com/office/2011/relationships/chartColorStyle" Target="colors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6519321223461"/>
          <c:y val="0.0132044470051"/>
          <c:w val="0.600870559496895"/>
          <c:h val="0.9867955529949"/>
        </c:manualLayout>
      </c:layout>
      <c:doughnutChart>
        <c:varyColors val="1"/>
        <c:ser>
          <c:idx val="0"/>
          <c:order val="0"/>
          <c:tx>
            <c:strRef>
              <c:f>Feuil1!$B$5</c:f>
              <c:strCache>
                <c:ptCount val="1"/>
                <c:pt idx="0">
                  <c:v>Nb. cit.</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xmlns:c16r2="http://schemas.microsoft.com/office/drawing/2015/06/chart">
              <c:ext xmlns:c16="http://schemas.microsoft.com/office/drawing/2014/chart" uri="{C3380CC4-5D6E-409C-BE32-E72D297353CC}">
                <c16:uniqueId val="{00000001-8571-4875-8A53-EFF5B62E6A6C}"/>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xmlns:c16r2="http://schemas.microsoft.com/office/drawing/2015/06/chart">
              <c:ext xmlns:c16="http://schemas.microsoft.com/office/drawing/2014/chart" uri="{C3380CC4-5D6E-409C-BE32-E72D297353CC}">
                <c16:uniqueId val="{00000003-8571-4875-8A53-EFF5B62E6A6C}"/>
              </c:ext>
            </c:extLst>
          </c:dPt>
          <c:dPt>
            <c:idx val="2"/>
            <c:bubble3D val="0"/>
            <c:explosion val="24"/>
            <c:spPr>
              <a:solidFill>
                <a:schemeClr val="accent4"/>
              </a:solidFill>
              <a:ln>
                <a:noFill/>
              </a:ln>
              <a:effectLst/>
              <a:scene3d>
                <a:camera prst="orthographicFront"/>
                <a:lightRig rig="brightRoom" dir="t"/>
              </a:scene3d>
              <a:sp3d prstMaterial="flat">
                <a:bevelT w="50800" h="101600" prst="angle"/>
                <a:contourClr>
                  <a:srgbClr val="000000"/>
                </a:contourClr>
              </a:sp3d>
            </c:spPr>
            <c:extLst xmlns:c16r2="http://schemas.microsoft.com/office/drawing/2015/06/chart">
              <c:ext xmlns:c16="http://schemas.microsoft.com/office/drawing/2014/chart" uri="{C3380CC4-5D6E-409C-BE32-E72D297353CC}">
                <c16:uniqueId val="{00000005-8571-4875-8A53-EFF5B62E6A6C}"/>
              </c:ext>
            </c:extLst>
          </c:dPt>
          <c:dLbls>
            <c:spPr>
              <a:solidFill>
                <a:srgbClr val="FFFFFF"/>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fr-FR"/>
              </a:p>
            </c:txPr>
            <c:showLegendKey val="0"/>
            <c:showVal val="0"/>
            <c:showCatName val="1"/>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Feuil1!$A$6:$A$8</c:f>
              <c:strCache>
                <c:ptCount val="3"/>
                <c:pt idx="0">
                  <c:v>homme</c:v>
                </c:pt>
                <c:pt idx="1">
                  <c:v>femme</c:v>
                </c:pt>
                <c:pt idx="2">
                  <c:v>couple</c:v>
                </c:pt>
              </c:strCache>
            </c:strRef>
          </c:cat>
          <c:val>
            <c:numRef>
              <c:f>Feuil1!$B$6:$B$8</c:f>
              <c:numCache>
                <c:formatCode>General</c:formatCode>
                <c:ptCount val="3"/>
                <c:pt idx="0">
                  <c:v>105.0</c:v>
                </c:pt>
                <c:pt idx="1">
                  <c:v>164.0</c:v>
                </c:pt>
                <c:pt idx="2">
                  <c:v>70.0</c:v>
                </c:pt>
              </c:numCache>
            </c:numRef>
          </c:val>
          <c:extLst xmlns:c16r2="http://schemas.microsoft.com/office/drawing/2015/06/chart">
            <c:ext xmlns:c16="http://schemas.microsoft.com/office/drawing/2014/chart" uri="{C3380CC4-5D6E-409C-BE32-E72D297353CC}">
              <c16:uniqueId val="{00000006-8571-4875-8A53-EFF5B62E6A6C}"/>
            </c:ext>
          </c:extLst>
        </c:ser>
        <c:dLbls>
          <c:showLegendKey val="0"/>
          <c:showVal val="0"/>
          <c:showCatName val="0"/>
          <c:showSerName val="0"/>
          <c:showPercent val="0"/>
          <c:showBubbleSize val="0"/>
          <c:showLeaderLines val="0"/>
        </c:dLbls>
        <c:firstSliceAng val="0"/>
        <c:holeSize val="50"/>
      </c:doughnut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12"/>
          <c:dPt>
            <c:idx val="0"/>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1-530D-4D7A-AED5-9A1BBCEBFBE7}"/>
              </c:ext>
            </c:extLst>
          </c:dPt>
          <c:dPt>
            <c:idx val="1"/>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3-530D-4D7A-AED5-9A1BBCEBFBE7}"/>
              </c:ext>
            </c:extLst>
          </c:dPt>
          <c:dPt>
            <c:idx val="2"/>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5-530D-4D7A-AED5-9A1BBCEBFBE7}"/>
              </c:ext>
            </c:extLst>
          </c:dPt>
          <c:dLbls>
            <c:numFmt formatCode="0.0%" sourceLinked="0"/>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wedgeRectCallout">
                    <a:avLst/>
                  </a:prstGeom>
                </c15:spPr>
              </c:ext>
            </c:extLst>
          </c:dLbls>
          <c:cat>
            <c:strRef>
              <c:f>Feuil1!$A$57:$A$59</c:f>
              <c:strCache>
                <c:ptCount val="3"/>
                <c:pt idx="0">
                  <c:v>Format papier</c:v>
                </c:pt>
                <c:pt idx="1">
                  <c:v>Outils numériques (réseaux sociaux)</c:v>
                </c:pt>
                <c:pt idx="2">
                  <c:v>Format papier et outils numériques</c:v>
                </c:pt>
              </c:strCache>
            </c:strRef>
          </c:cat>
          <c:val>
            <c:numRef>
              <c:f>Feuil1!$B$57:$B$59</c:f>
              <c:numCache>
                <c:formatCode>General</c:formatCode>
                <c:ptCount val="3"/>
                <c:pt idx="0">
                  <c:v>180.0</c:v>
                </c:pt>
                <c:pt idx="1">
                  <c:v>15.0</c:v>
                </c:pt>
                <c:pt idx="2">
                  <c:v>141.0</c:v>
                </c:pt>
              </c:numCache>
            </c:numRef>
          </c:val>
          <c:extLst xmlns:c16r2="http://schemas.microsoft.com/office/drawing/2015/06/chart">
            <c:ext xmlns:c16="http://schemas.microsoft.com/office/drawing/2014/chart" uri="{C3380CC4-5D6E-409C-BE32-E72D297353CC}">
              <c16:uniqueId val="{00000006-530D-4D7A-AED5-9A1BBCEBFBE7}"/>
            </c:ext>
          </c:extLst>
        </c:ser>
        <c:ser>
          <c:idx val="1"/>
          <c:order val="1"/>
          <c:dPt>
            <c:idx val="0"/>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8-530D-4D7A-AED5-9A1BBCEBFBE7}"/>
              </c:ext>
            </c:extLst>
          </c:dPt>
          <c:dPt>
            <c:idx val="1"/>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A-530D-4D7A-AED5-9A1BBCEBFBE7}"/>
              </c:ext>
            </c:extLst>
          </c:dPt>
          <c:dPt>
            <c:idx val="2"/>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C-530D-4D7A-AED5-9A1BBCEBFBE7}"/>
              </c:ext>
            </c:extLst>
          </c:dPt>
          <c:cat>
            <c:strRef>
              <c:f>Feuil1!$A$57:$A$59</c:f>
              <c:strCache>
                <c:ptCount val="3"/>
                <c:pt idx="0">
                  <c:v>Format papier</c:v>
                </c:pt>
                <c:pt idx="1">
                  <c:v>Outils numériques (réseaux sociaux)</c:v>
                </c:pt>
                <c:pt idx="2">
                  <c:v>Format papier et outils numériques</c:v>
                </c:pt>
              </c:strCache>
            </c:strRef>
          </c:cat>
          <c:val>
            <c:numRef>
              <c:f>Feuil1!$C$57:$C$59</c:f>
              <c:numCache>
                <c:formatCode>0.00%</c:formatCode>
                <c:ptCount val="3"/>
                <c:pt idx="0">
                  <c:v>0.531</c:v>
                </c:pt>
                <c:pt idx="1">
                  <c:v>0.044</c:v>
                </c:pt>
                <c:pt idx="2">
                  <c:v>0.416</c:v>
                </c:pt>
              </c:numCache>
            </c:numRef>
          </c:val>
          <c:extLst xmlns:c16r2="http://schemas.microsoft.com/office/drawing/2015/06/chart">
            <c:ext xmlns:c16="http://schemas.microsoft.com/office/drawing/2014/chart" uri="{C3380CC4-5D6E-409C-BE32-E72D297353CC}">
              <c16:uniqueId val="{0000000D-530D-4D7A-AED5-9A1BBCEBFBE7}"/>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1">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Feuil1!$A$19:$A$23</cx:f>
        <cx:lvl ptCount="5">
          <cx:pt idx="0">65-70 ans</cx:pt>
          <cx:pt idx="1">71-75 ans</cx:pt>
          <cx:pt idx="2">76-80 ans</cx:pt>
          <cx:pt idx="3">81-85 ans</cx:pt>
          <cx:pt idx="4">plus de 85 ans</cx:pt>
        </cx:lvl>
      </cx:strDim>
      <cx:numDim type="val">
        <cx:f>Feuil1!$B$19:$B$23</cx:f>
        <cx:lvl ptCount="5" formatCode="Standard">
          <cx:pt idx="0">69</cx:pt>
          <cx:pt idx="1">114</cx:pt>
          <cx:pt idx="2">74</cx:pt>
          <cx:pt idx="3">50</cx:pt>
          <cx:pt idx="4">32</cx:pt>
        </cx:lvl>
      </cx:numDim>
    </cx:data>
  </cx:chartData>
  <cx:chart>
    <cx:plotArea>
      <cx:plotAreaRegion>
        <cx:series layoutId="funnel" uniqueId="{D2C0DF39-953B-41D9-B60D-12BE3B8DDCB3}">
          <cx:tx>
            <cx:txData>
              <cx:f>Feuil1!$B$18</cx:f>
              <cx:v>Nb. cit.</cx:v>
            </cx:txData>
          </cx:tx>
          <cx:dataLabels>
            <cx:txPr>
              <a:bodyPr spcFirstLastPara="1" vertOverflow="ellipsis" horzOverflow="overflow" wrap="square" lIns="0" tIns="0" rIns="0" bIns="0" anchor="ctr" anchorCtr="1"/>
              <a:lstStyle/>
              <a:p>
                <a:pPr algn="ctr" rtl="0">
                  <a:defRPr sz="2400" b="1">
                    <a:solidFill>
                      <a:schemeClr val="bg1"/>
                    </a:solidFill>
                    <a:latin typeface="Arial" panose="020B0604020202020204" pitchFamily="34" charset="0"/>
                    <a:ea typeface="Arial" panose="020B0604020202020204" pitchFamily="34" charset="0"/>
                    <a:cs typeface="Arial" panose="020B0604020202020204" pitchFamily="34" charset="0"/>
                  </a:defRPr>
                </a:pPr>
                <a:endParaRPr lang="fr-FR" sz="2400" b="1" i="0" u="none" strike="noStrike" baseline="0">
                  <a:solidFill>
                    <a:schemeClr val="bg1"/>
                  </a:solidFill>
                  <a:latin typeface="Arial" panose="020B0604020202020204" pitchFamily="34" charset="0"/>
                  <a:cs typeface="Arial" panose="020B0604020202020204" pitchFamily="34" charset="0"/>
                </a:endParaRPr>
              </a:p>
            </cx:txPr>
            <cx:visibility seriesName="0" categoryName="0" value="1"/>
          </cx:dataLabels>
          <cx:dataId val="0"/>
        </cx:series>
      </cx:plotAreaRegion>
      <cx:axis id="0">
        <cx:catScaling gapWidth="0.100000001"/>
        <cx:tickLabels/>
        <cx:txPr>
          <a:bodyPr spcFirstLastPara="1" vertOverflow="ellipsis" horzOverflow="overflow" wrap="square" lIns="0" tIns="0" rIns="0" bIns="0" anchor="ctr" anchorCtr="1"/>
          <a:lstStyle/>
          <a:p>
            <a:pPr algn="ctr" rtl="0">
              <a:defRPr sz="1800">
                <a:latin typeface="Arial" panose="020B0604020202020204" pitchFamily="34" charset="0"/>
                <a:ea typeface="Arial" panose="020B0604020202020204" pitchFamily="34" charset="0"/>
                <a:cs typeface="Arial" panose="020B0604020202020204" pitchFamily="34" charset="0"/>
              </a:defRPr>
            </a:pPr>
            <a:endParaRPr lang="fr-FR" sz="1800" b="0" i="0" u="none" strike="noStrike" baseline="0">
              <a:solidFill>
                <a:prstClr val="black">
                  <a:lumMod val="65000"/>
                  <a:lumOff val="35000"/>
                </a:prstClr>
              </a:solidFill>
              <a:latin typeface="Arial" panose="020B0604020202020204" pitchFamily="34" charset="0"/>
              <a:cs typeface="Arial" panose="020B0604020202020204" pitchFamily="34" charset="0"/>
            </a:endParaRPr>
          </a:p>
        </cx:txPr>
      </cx:axis>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Feuil1!$A$35:$A$44</cx:f>
        <cx:lvl ptCount="10">
          <cx:pt idx="0">Magny Mag</cx:pt>
          <cx:pt idx="1">Tracts, flyers</cx:pt>
          <cx:pt idx="2">Lettres d'information</cx:pt>
          <cx:pt idx="3">Site internet</cx:pt>
          <cx:pt idx="4">Newsletter</cx:pt>
          <cx:pt idx="5">Facebook</cx:pt>
          <cx:pt idx="6">Twitter</cx:pt>
          <cx:pt idx="7">Instagram</cx:pt>
          <cx:pt idx="8">Application mobile</cx:pt>
          <cx:pt idx="9">Autre</cx:pt>
        </cx:lvl>
      </cx:strDim>
      <cx:numDim type="size">
        <cx:f>Feuil1!$B$35:$B$44</cx:f>
        <cx:lvl ptCount="10" formatCode="Standard">
          <cx:pt idx="0">314</cx:pt>
          <cx:pt idx="1">72</cx:pt>
          <cx:pt idx="2">152</cx:pt>
          <cx:pt idx="3">104</cx:pt>
          <cx:pt idx="4">72</cx:pt>
          <cx:pt idx="5">54</cx:pt>
          <cx:pt idx="6">1</cx:pt>
          <cx:pt idx="7">1</cx:pt>
          <cx:pt idx="8">11</cx:pt>
          <cx:pt idx="9">10</cx:pt>
        </cx:lvl>
      </cx:numDim>
    </cx:data>
  </cx:chartData>
  <cx:chart>
    <cx:plotArea>
      <cx:plotAreaRegion>
        <cx:series layoutId="sunburst" uniqueId="{E4EC5DC7-DF73-4765-88CB-8D647BE47BA7}">
          <cx:spPr>
            <a:ln>
              <a:solidFill>
                <a:schemeClr val="accent1">
                  <a:alpha val="72000"/>
                </a:schemeClr>
              </a:solidFill>
            </a:ln>
          </cx:spPr>
          <cx:dataLabels pos="ctr">
            <cx:txPr>
              <a:bodyPr spcFirstLastPara="1" vertOverflow="ellipsis" horzOverflow="overflow" wrap="square" lIns="0" tIns="0" rIns="0" bIns="0" anchor="ctr" anchorCtr="1"/>
              <a:lstStyle/>
              <a:p>
                <a:pPr algn="ctr" rtl="0">
                  <a:defRPr sz="1100" b="1"/>
                </a:pPr>
                <a:endParaRPr lang="fr-FR" sz="1100" b="1" i="0" u="none" strike="noStrike" baseline="0">
                  <a:solidFill>
                    <a:prstClr val="white"/>
                  </a:solidFill>
                  <a:latin typeface="Arial"/>
                  <a:ea typeface="ＭＳ Ｐゴシック"/>
                </a:endParaRPr>
              </a:p>
            </cx:txPr>
            <cx:visibility seriesName="0" categoryName="1" value="0"/>
          </cx:dataLabels>
          <cx:dataId val="0"/>
        </cx:series>
      </cx:plotAreaRegion>
    </cx:plotArea>
  </cx:chart>
  <cx:spPr>
    <a:noFill/>
  </cx:spPr>
</cx: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430">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81">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82869" cy="500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2610" tIns="46305" rIns="92610" bIns="46305" numCol="1" anchor="t" anchorCtr="0" compatLnSpc="1">
            <a:prstTxWarp prst="textNoShape">
              <a:avLst/>
            </a:prstTxWarp>
          </a:bodyPr>
          <a:lstStyle>
            <a:lvl1pPr>
              <a:buFont typeface="Arial" charset="0"/>
              <a:buNone/>
              <a:defRPr sz="1200">
                <a:solidFill>
                  <a:srgbClr val="000000"/>
                </a:solidFill>
                <a:latin typeface="Arial" charset="0"/>
                <a:ea typeface="ＭＳ Ｐゴシック" charset="0"/>
                <a:cs typeface="Arial Unicode MS" charset="0"/>
              </a:defRPr>
            </a:lvl1pPr>
          </a:lstStyle>
          <a:p>
            <a:pPr>
              <a:defRPr/>
            </a:pPr>
            <a:endParaRPr lang="fr-FR"/>
          </a:p>
        </p:txBody>
      </p:sp>
      <p:sp>
        <p:nvSpPr>
          <p:cNvPr id="31747" name="Rectangle 3"/>
          <p:cNvSpPr>
            <a:spLocks noGrp="1" noChangeArrowheads="1"/>
          </p:cNvSpPr>
          <p:nvPr>
            <p:ph type="dt" sz="quarter" idx="1"/>
          </p:nvPr>
        </p:nvSpPr>
        <p:spPr bwMode="auto">
          <a:xfrm>
            <a:off x="3897337" y="0"/>
            <a:ext cx="2982869" cy="500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2610" tIns="46305" rIns="92610" bIns="46305" numCol="1" anchor="t" anchorCtr="0" compatLnSpc="1">
            <a:prstTxWarp prst="textNoShape">
              <a:avLst/>
            </a:prstTxWarp>
          </a:bodyPr>
          <a:lstStyle>
            <a:lvl1pPr algn="r">
              <a:buFont typeface="Arial" charset="0"/>
              <a:buNone/>
              <a:defRPr sz="1200">
                <a:solidFill>
                  <a:srgbClr val="000000"/>
                </a:solidFill>
                <a:latin typeface="Arial" charset="0"/>
                <a:ea typeface="ＭＳ Ｐゴシック" charset="0"/>
                <a:cs typeface="Arial Unicode MS" charset="0"/>
              </a:defRPr>
            </a:lvl1pPr>
          </a:lstStyle>
          <a:p>
            <a:pPr>
              <a:defRPr/>
            </a:pPr>
            <a:endParaRPr lang="fr-FR"/>
          </a:p>
        </p:txBody>
      </p:sp>
      <p:sp>
        <p:nvSpPr>
          <p:cNvPr id="31748" name="Rectangle 4"/>
          <p:cNvSpPr>
            <a:spLocks noGrp="1" noChangeArrowheads="1"/>
          </p:cNvSpPr>
          <p:nvPr>
            <p:ph type="ftr" sz="quarter" idx="2"/>
          </p:nvPr>
        </p:nvSpPr>
        <p:spPr bwMode="auto">
          <a:xfrm>
            <a:off x="0" y="9500538"/>
            <a:ext cx="2982869" cy="50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2610" tIns="46305" rIns="92610" bIns="46305" numCol="1" anchor="b" anchorCtr="0" compatLnSpc="1">
            <a:prstTxWarp prst="textNoShape">
              <a:avLst/>
            </a:prstTxWarp>
          </a:bodyPr>
          <a:lstStyle>
            <a:lvl1pPr>
              <a:buFont typeface="Arial" charset="0"/>
              <a:buNone/>
              <a:defRPr sz="1200">
                <a:solidFill>
                  <a:srgbClr val="000000"/>
                </a:solidFill>
                <a:latin typeface="Arial" charset="0"/>
                <a:ea typeface="ＭＳ Ｐゴシック" charset="0"/>
                <a:cs typeface="Arial Unicode MS" charset="0"/>
              </a:defRPr>
            </a:lvl1pPr>
          </a:lstStyle>
          <a:p>
            <a:pPr>
              <a:defRPr/>
            </a:pPr>
            <a:endParaRPr lang="fr-FR"/>
          </a:p>
        </p:txBody>
      </p:sp>
      <p:sp>
        <p:nvSpPr>
          <p:cNvPr id="31749" name="Rectangle 5"/>
          <p:cNvSpPr>
            <a:spLocks noGrp="1" noChangeArrowheads="1"/>
          </p:cNvSpPr>
          <p:nvPr>
            <p:ph type="sldNum" sz="quarter" idx="3"/>
          </p:nvPr>
        </p:nvSpPr>
        <p:spPr bwMode="auto">
          <a:xfrm>
            <a:off x="3897337" y="9500538"/>
            <a:ext cx="2982869" cy="50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2610" tIns="46305" rIns="92610" bIns="46305" numCol="1" anchor="b" anchorCtr="0" compatLnSpc="1">
            <a:prstTxWarp prst="textNoShape">
              <a:avLst/>
            </a:prstTxWarp>
          </a:bodyPr>
          <a:lstStyle>
            <a:lvl1pPr algn="r">
              <a:buFont typeface="Arial" pitchFamily="34" charset="0"/>
              <a:buNone/>
              <a:defRPr sz="1200" smtClean="0">
                <a:solidFill>
                  <a:srgbClr val="000000"/>
                </a:solidFill>
                <a:latin typeface="Arial" pitchFamily="34" charset="0"/>
                <a:ea typeface="Arial Unicode MS" pitchFamily="34" charset="-128"/>
                <a:cs typeface="Arial Unicode MS" pitchFamily="34" charset="-128"/>
              </a:defRPr>
            </a:lvl1pPr>
          </a:lstStyle>
          <a:p>
            <a:pPr>
              <a:defRPr/>
            </a:pPr>
            <a:fld id="{C96BB47B-BC90-4D2D-BC7D-3A99F7809D8B}" type="slidenum">
              <a:rPr lang="fr-FR" altLang="fr-FR"/>
              <a:pPr>
                <a:defRPr/>
              </a:pPr>
              <a:t>‹#›</a:t>
            </a:fld>
            <a:endParaRPr lang="fr-FR" altLang="fr-FR"/>
          </a:p>
        </p:txBody>
      </p:sp>
    </p:spTree>
    <p:extLst>
      <p:ext uri="{BB962C8B-B14F-4D97-AF65-F5344CB8AC3E}">
        <p14:creationId xmlns:p14="http://schemas.microsoft.com/office/powerpoint/2010/main" val="1928946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0" y="758825"/>
            <a:ext cx="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sp>
      <p:sp>
        <p:nvSpPr>
          <p:cNvPr id="2050" name="Rectangle 2"/>
          <p:cNvSpPr>
            <a:spLocks noGrp="1" noChangeArrowheads="1"/>
          </p:cNvSpPr>
          <p:nvPr>
            <p:ph type="body"/>
          </p:nvPr>
        </p:nvSpPr>
        <p:spPr bwMode="auto">
          <a:xfrm>
            <a:off x="687860" y="4751068"/>
            <a:ext cx="5504487" cy="44999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p>
            <a:pPr lvl="0"/>
            <a:endParaRPr lang="fr-FR" noProof="0"/>
          </a:p>
        </p:txBody>
      </p:sp>
    </p:spTree>
    <p:extLst>
      <p:ext uri="{BB962C8B-B14F-4D97-AF65-F5344CB8AC3E}">
        <p14:creationId xmlns:p14="http://schemas.microsoft.com/office/powerpoint/2010/main" val="3161417655"/>
      </p:ext>
    </p:extLst>
  </p:cSld>
  <p:clrMap bg1="lt1" tx1="dk1" bg2="lt2" tx2="dk2" accent1="accent1" accent2="accent2" accent3="accent3" accent4="accent4" accent5="accent5" accent6="accent6" hlink="hlink" folHlink="folHlink"/>
  <p:hf hdr="0" ftr="0" dt="0"/>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0"/>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Text Box 1"/>
          <p:cNvSpPr>
            <a:spLocks noGrp="1" noRot="1" noChangeAspect="1" noChangeArrowheads="1"/>
          </p:cNvSpPr>
          <p:nvPr>
            <p:ph type="sldImg"/>
          </p:nvPr>
        </p:nvSpPr>
        <p:spPr>
          <a:xfrm>
            <a:off x="939800" y="758825"/>
            <a:ext cx="5002213" cy="3752850"/>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0242" name="Text Box 2"/>
          <p:cNvSpPr>
            <a:spLocks noGrp="1" noChangeArrowheads="1"/>
          </p:cNvSpPr>
          <p:nvPr>
            <p:ph type="body" idx="1"/>
          </p:nvPr>
        </p:nvSpPr>
        <p:spPr>
          <a:xfrm>
            <a:off x="687861" y="4751069"/>
            <a:ext cx="5506093" cy="4501517"/>
          </a:xfrm>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pPr>
              <a:buFont typeface="Times New Roman" charset="0"/>
              <a:buNone/>
              <a:defRPr/>
            </a:pPr>
            <a:endParaRPr lang="fr-FR" dirty="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Text Box 1"/>
          <p:cNvSpPr>
            <a:spLocks noGrp="1" noRot="1" noChangeAspect="1" noChangeArrowheads="1"/>
          </p:cNvSpPr>
          <p:nvPr>
            <p:ph type="sldImg"/>
          </p:nvPr>
        </p:nvSpPr>
        <p:spPr>
          <a:xfrm>
            <a:off x="939800" y="758825"/>
            <a:ext cx="5002213" cy="3752850"/>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0242" name="Text Box 2"/>
          <p:cNvSpPr>
            <a:spLocks noGrp="1" noChangeArrowheads="1"/>
          </p:cNvSpPr>
          <p:nvPr>
            <p:ph type="body" idx="1"/>
          </p:nvPr>
        </p:nvSpPr>
        <p:spPr>
          <a:xfrm>
            <a:off x="687861" y="4751069"/>
            <a:ext cx="5506093" cy="4501517"/>
          </a:xfrm>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pPr>
              <a:buFont typeface="Times New Roman" charset="0"/>
              <a:buNone/>
              <a:defRPr/>
            </a:pPr>
            <a:endParaRPr lang="fr-FR" dirty="0">
              <a:cs typeface="+mn-cs"/>
            </a:endParaRPr>
          </a:p>
        </p:txBody>
      </p:sp>
    </p:spTree>
    <p:extLst>
      <p:ext uri="{BB962C8B-B14F-4D97-AF65-F5344CB8AC3E}">
        <p14:creationId xmlns:p14="http://schemas.microsoft.com/office/powerpoint/2010/main" val="2249448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 Box 2"/>
          <p:cNvSpPr txBox="1">
            <a:spLocks noGrp="1" noRot="1" noChangeAspect="1" noChangeArrowheads="1" noTextEdit="1"/>
          </p:cNvSpPr>
          <p:nvPr>
            <p:ph type="sldImg"/>
          </p:nvPr>
        </p:nvSpPr>
        <p:spPr>
          <a:xfrm>
            <a:off x="939800" y="758825"/>
            <a:ext cx="5002213" cy="3752850"/>
          </a:xfrm>
        </p:spPr>
      </p:sp>
      <p:sp>
        <p:nvSpPr>
          <p:cNvPr id="18435"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extLst>
      <p:ext uri="{BB962C8B-B14F-4D97-AF65-F5344CB8AC3E}">
        <p14:creationId xmlns:p14="http://schemas.microsoft.com/office/powerpoint/2010/main" val="835169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extLst>
      <p:ext uri="{BB962C8B-B14F-4D97-AF65-F5344CB8AC3E}">
        <p14:creationId xmlns:p14="http://schemas.microsoft.com/office/powerpoint/2010/main" val="251749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Grp="1" noRot="1" noChangeAspect="1" noChangeArrowheads="1" noTextEdit="1"/>
          </p:cNvSpPr>
          <p:nvPr>
            <p:ph type="sldImg"/>
          </p:nvPr>
        </p:nvSpPr>
        <p:spPr>
          <a:xfrm>
            <a:off x="939800" y="758825"/>
            <a:ext cx="5002213" cy="3752850"/>
          </a:xfrm>
        </p:spPr>
      </p:sp>
      <p:sp>
        <p:nvSpPr>
          <p:cNvPr id="20483" name="Text Box 3"/>
          <p:cNvSpPr txBox="1">
            <a:spLocks noGrp="1" noChangeArrowheads="1"/>
          </p:cNvSpPr>
          <p:nvPr>
            <p:ph type="body" idx="1"/>
          </p:nvPr>
        </p:nvSpPr>
        <p:spPr>
          <a:xfrm>
            <a:off x="687861" y="4751069"/>
            <a:ext cx="5506093" cy="4501517"/>
          </a:xfrm>
          <a:ln/>
        </p:spPr>
        <p:txBody>
          <a:bodyPr wrap="none" anchor="ctr"/>
          <a:lstStyle/>
          <a:p>
            <a:pPr>
              <a:buFont typeface="Times New Roman" charset="0"/>
              <a:buNone/>
              <a:defRPr/>
            </a:pPr>
            <a:endParaRPr lang="fr-FR">
              <a:cs typeface="+mn-cs"/>
            </a:endParaRPr>
          </a:p>
        </p:txBody>
      </p:sp>
    </p:spTree>
    <p:extLst>
      <p:ext uri="{BB962C8B-B14F-4D97-AF65-F5344CB8AC3E}">
        <p14:creationId xmlns:p14="http://schemas.microsoft.com/office/powerpoint/2010/main" val="31531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176B4B92-8A2C-4C8A-86DB-7CDDA707A2A3}" type="slidenum">
              <a:rPr lang="en-GB" altLang="fr-FR"/>
              <a:pPr>
                <a:defRPr/>
              </a:pPr>
              <a:t>‹#›</a:t>
            </a:fld>
            <a:endParaRPr lang="en-GB" altLang="fr-FR"/>
          </a:p>
        </p:txBody>
      </p:sp>
    </p:spTree>
    <p:extLst>
      <p:ext uri="{BB962C8B-B14F-4D97-AF65-F5344CB8AC3E}">
        <p14:creationId xmlns:p14="http://schemas.microsoft.com/office/powerpoint/2010/main" val="2771240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2E4C6838-CC45-432A-9CCA-81F9EC17EB76}" type="slidenum">
              <a:rPr lang="en-GB" altLang="fr-FR"/>
              <a:pPr>
                <a:defRPr/>
              </a:pPr>
              <a:t>‹#›</a:t>
            </a:fld>
            <a:endParaRPr lang="en-GB" altLang="fr-FR"/>
          </a:p>
        </p:txBody>
      </p:sp>
    </p:spTree>
    <p:extLst>
      <p:ext uri="{BB962C8B-B14F-4D97-AF65-F5344CB8AC3E}">
        <p14:creationId xmlns:p14="http://schemas.microsoft.com/office/powerpoint/2010/main" val="62155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28588"/>
            <a:ext cx="2055813" cy="5995987"/>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128588"/>
            <a:ext cx="6019800" cy="59959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F8663460-3500-4FE0-8938-D0978AE43687}" type="slidenum">
              <a:rPr lang="en-GB" altLang="fr-FR"/>
              <a:pPr>
                <a:defRPr/>
              </a:pPr>
              <a:t>‹#›</a:t>
            </a:fld>
            <a:endParaRPr lang="en-GB" altLang="fr-FR"/>
          </a:p>
        </p:txBody>
      </p:sp>
    </p:spTree>
    <p:extLst>
      <p:ext uri="{BB962C8B-B14F-4D97-AF65-F5344CB8AC3E}">
        <p14:creationId xmlns:p14="http://schemas.microsoft.com/office/powerpoint/2010/main" val="2481539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457200" y="128588"/>
            <a:ext cx="8228013" cy="1433512"/>
          </a:xfrm>
        </p:spPr>
        <p:txBody>
          <a:bodyPr/>
          <a:lstStyle/>
          <a:p>
            <a:r>
              <a:rPr lang="fr-FR"/>
              <a:t>Cliquez et modifiez le titre</a:t>
            </a:r>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3BFC8D13-CB04-40B9-8D87-63DB3C3BAB9B}" type="slidenum">
              <a:rPr lang="en-GB" altLang="fr-FR"/>
              <a:pPr>
                <a:defRPr/>
              </a:pPr>
              <a:t>‹#›</a:t>
            </a:fld>
            <a:endParaRPr lang="en-GB" altLang="fr-FR"/>
          </a:p>
        </p:txBody>
      </p:sp>
    </p:spTree>
    <p:extLst>
      <p:ext uri="{BB962C8B-B14F-4D97-AF65-F5344CB8AC3E}">
        <p14:creationId xmlns:p14="http://schemas.microsoft.com/office/powerpoint/2010/main" val="1551859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C6213C56-8B0B-4299-909D-55DFF1BC820D}" type="slidenum">
              <a:rPr lang="en-GB" altLang="fr-FR"/>
              <a:pPr>
                <a:defRPr/>
              </a:pPr>
              <a:t>‹#›</a:t>
            </a:fld>
            <a:endParaRPr lang="en-GB" altLang="fr-FR"/>
          </a:p>
        </p:txBody>
      </p:sp>
    </p:spTree>
    <p:extLst>
      <p:ext uri="{BB962C8B-B14F-4D97-AF65-F5344CB8AC3E}">
        <p14:creationId xmlns:p14="http://schemas.microsoft.com/office/powerpoint/2010/main" val="232777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3FF58B2D-05AC-4118-BCAD-CA670E0335FB}" type="slidenum">
              <a:rPr lang="en-GB" altLang="fr-FR"/>
              <a:pPr>
                <a:defRPr/>
              </a:pPr>
              <a:t>‹#›</a:t>
            </a:fld>
            <a:endParaRPr lang="en-GB" altLang="fr-FR"/>
          </a:p>
        </p:txBody>
      </p:sp>
    </p:spTree>
    <p:extLst>
      <p:ext uri="{BB962C8B-B14F-4D97-AF65-F5344CB8AC3E}">
        <p14:creationId xmlns:p14="http://schemas.microsoft.com/office/powerpoint/2010/main" val="67887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9C6B6FFB-A37D-47CF-B8E5-11C3FB9E459C}" type="slidenum">
              <a:rPr lang="en-GB" altLang="fr-FR"/>
              <a:pPr>
                <a:defRPr/>
              </a:pPr>
              <a:t>‹#›</a:t>
            </a:fld>
            <a:endParaRPr lang="en-GB" altLang="fr-FR"/>
          </a:p>
        </p:txBody>
      </p:sp>
    </p:spTree>
    <p:extLst>
      <p:ext uri="{BB962C8B-B14F-4D97-AF65-F5344CB8AC3E}">
        <p14:creationId xmlns:p14="http://schemas.microsoft.com/office/powerpoint/2010/main" val="283382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3"/>
          <p:cNvSpPr>
            <a:spLocks noGrp="1" noChangeArrowheads="1"/>
          </p:cNvSpPr>
          <p:nvPr>
            <p:ph type="dt" idx="10"/>
          </p:nvPr>
        </p:nvSpPr>
        <p:spPr>
          <a:ln/>
        </p:spPr>
        <p:txBody>
          <a:bodyPr/>
          <a:lstStyle>
            <a:lvl1pPr>
              <a:defRPr/>
            </a:lvl1pPr>
          </a:lstStyle>
          <a:p>
            <a:pPr>
              <a:defRPr/>
            </a:pPr>
            <a:endParaRPr lang="en-GB"/>
          </a:p>
        </p:txBody>
      </p:sp>
      <p:sp>
        <p:nvSpPr>
          <p:cNvPr id="8" name="Rectangle 4"/>
          <p:cNvSpPr>
            <a:spLocks noGrp="1" noChangeArrowheads="1"/>
          </p:cNvSpPr>
          <p:nvPr>
            <p:ph type="ftr" idx="11"/>
          </p:nvPr>
        </p:nvSpPr>
        <p:spPr>
          <a:ln/>
        </p:spPr>
        <p:txBody>
          <a:bodyPr/>
          <a:lstStyle>
            <a:lvl1pPr>
              <a:defRPr/>
            </a:lvl1pPr>
          </a:lstStyle>
          <a:p>
            <a:pPr>
              <a:defRPr/>
            </a:pPr>
            <a:endParaRPr lang="en-GB"/>
          </a:p>
        </p:txBody>
      </p:sp>
      <p:sp>
        <p:nvSpPr>
          <p:cNvPr id="9" name="Rectangle 5"/>
          <p:cNvSpPr>
            <a:spLocks noGrp="1" noChangeArrowheads="1"/>
          </p:cNvSpPr>
          <p:nvPr>
            <p:ph type="sldNum" idx="12"/>
          </p:nvPr>
        </p:nvSpPr>
        <p:spPr>
          <a:ln/>
        </p:spPr>
        <p:txBody>
          <a:bodyPr/>
          <a:lstStyle>
            <a:lvl1pPr>
              <a:defRPr/>
            </a:lvl1pPr>
          </a:lstStyle>
          <a:p>
            <a:pPr>
              <a:defRPr/>
            </a:pPr>
            <a:fld id="{3083B066-BDC5-4F3E-A4B4-11E0F92981AC}" type="slidenum">
              <a:rPr lang="en-GB" altLang="fr-FR"/>
              <a:pPr>
                <a:defRPr/>
              </a:pPr>
              <a:t>‹#›</a:t>
            </a:fld>
            <a:endParaRPr lang="en-GB" altLang="fr-FR"/>
          </a:p>
        </p:txBody>
      </p:sp>
    </p:spTree>
    <p:extLst>
      <p:ext uri="{BB962C8B-B14F-4D97-AF65-F5344CB8AC3E}">
        <p14:creationId xmlns:p14="http://schemas.microsoft.com/office/powerpoint/2010/main" val="3605781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EF2D6BE2-5520-4942-B34F-5D0FB33AAE82}" type="slidenum">
              <a:rPr lang="en-GB" altLang="fr-FR"/>
              <a:pPr>
                <a:defRPr/>
              </a:pPr>
              <a:t>‹#›</a:t>
            </a:fld>
            <a:endParaRPr lang="en-GB" altLang="fr-FR"/>
          </a:p>
        </p:txBody>
      </p:sp>
    </p:spTree>
    <p:extLst>
      <p:ext uri="{BB962C8B-B14F-4D97-AF65-F5344CB8AC3E}">
        <p14:creationId xmlns:p14="http://schemas.microsoft.com/office/powerpoint/2010/main" val="361169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GB"/>
          </a:p>
        </p:txBody>
      </p:sp>
      <p:sp>
        <p:nvSpPr>
          <p:cNvPr id="3" name="Rectangle 4"/>
          <p:cNvSpPr>
            <a:spLocks noGrp="1" noChangeArrowheads="1"/>
          </p:cNvSpPr>
          <p:nvPr>
            <p:ph type="ftr" idx="11"/>
          </p:nvPr>
        </p:nvSpPr>
        <p:spPr>
          <a:ln/>
        </p:spPr>
        <p:txBody>
          <a:bodyPr/>
          <a:lstStyle>
            <a:lvl1pPr>
              <a:defRPr/>
            </a:lvl1pPr>
          </a:lstStyle>
          <a:p>
            <a:pPr>
              <a:defRPr/>
            </a:pPr>
            <a:endParaRPr lang="en-GB"/>
          </a:p>
        </p:txBody>
      </p:sp>
      <p:sp>
        <p:nvSpPr>
          <p:cNvPr id="4" name="Rectangle 5"/>
          <p:cNvSpPr>
            <a:spLocks noGrp="1" noChangeArrowheads="1"/>
          </p:cNvSpPr>
          <p:nvPr>
            <p:ph type="sldNum" idx="12"/>
          </p:nvPr>
        </p:nvSpPr>
        <p:spPr>
          <a:ln/>
        </p:spPr>
        <p:txBody>
          <a:bodyPr/>
          <a:lstStyle>
            <a:lvl1pPr>
              <a:defRPr/>
            </a:lvl1pPr>
          </a:lstStyle>
          <a:p>
            <a:pPr>
              <a:defRPr/>
            </a:pPr>
            <a:fld id="{7A27DC9A-D5DB-49B2-B948-F1F1BB5E51D1}" type="slidenum">
              <a:rPr lang="en-GB" altLang="fr-FR"/>
              <a:pPr>
                <a:defRPr/>
              </a:pPr>
              <a:t>‹#›</a:t>
            </a:fld>
            <a:endParaRPr lang="en-GB" altLang="fr-FR"/>
          </a:p>
        </p:txBody>
      </p:sp>
    </p:spTree>
    <p:extLst>
      <p:ext uri="{BB962C8B-B14F-4D97-AF65-F5344CB8AC3E}">
        <p14:creationId xmlns:p14="http://schemas.microsoft.com/office/powerpoint/2010/main" val="664032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A2890FB6-B438-4F39-9131-0B3BEF99881F}" type="slidenum">
              <a:rPr lang="en-GB" altLang="fr-FR"/>
              <a:pPr>
                <a:defRPr/>
              </a:pPr>
              <a:t>‹#›</a:t>
            </a:fld>
            <a:endParaRPr lang="en-GB" altLang="fr-FR"/>
          </a:p>
        </p:txBody>
      </p:sp>
    </p:spTree>
    <p:extLst>
      <p:ext uri="{BB962C8B-B14F-4D97-AF65-F5344CB8AC3E}">
        <p14:creationId xmlns:p14="http://schemas.microsoft.com/office/powerpoint/2010/main" val="1429295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72644B85-9946-4E9E-B154-0F261E53D046}" type="slidenum">
              <a:rPr lang="en-GB" altLang="fr-FR"/>
              <a:pPr>
                <a:defRPr/>
              </a:pPr>
              <a:t>‹#›</a:t>
            </a:fld>
            <a:endParaRPr lang="en-GB" altLang="fr-FR"/>
          </a:p>
        </p:txBody>
      </p:sp>
    </p:spTree>
    <p:extLst>
      <p:ext uri="{BB962C8B-B14F-4D97-AF65-F5344CB8AC3E}">
        <p14:creationId xmlns:p14="http://schemas.microsoft.com/office/powerpoint/2010/main" val="9209740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8588"/>
            <a:ext cx="8228013" cy="143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sp>
        <p:nvSpPr>
          <p:cNvPr id="1026" name="Rectangle 2"/>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sp>
        <p:nvSpPr>
          <p:cNvPr id="1027" name="Rectangle 3"/>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lvl1pPr>
              <a:lnSpc>
                <a:spcPct val="100000"/>
              </a:lnSpc>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latin typeface="Arial" charset="0"/>
                <a:ea typeface="ＭＳ Ｐゴシック" charset="0"/>
                <a:cs typeface="Arial Unicode MS" charset="0"/>
              </a:defRPr>
            </a:lvl1pPr>
          </a:lstStyle>
          <a:p>
            <a:pPr>
              <a:defRPr/>
            </a:pPr>
            <a:endParaRPr lang="en-GB"/>
          </a:p>
        </p:txBody>
      </p:sp>
      <p:sp>
        <p:nvSpPr>
          <p:cNvPr id="1028" name="Rectangle 4"/>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lvl1pPr algn="ctr">
              <a:lnSpc>
                <a:spcPct val="100000"/>
              </a:lnSpc>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latin typeface="Arial" charset="0"/>
                <a:ea typeface="ＭＳ Ｐゴシック" charset="0"/>
                <a:cs typeface="Arial Unicode MS" charset="0"/>
              </a:defRPr>
            </a:lvl1pPr>
          </a:lstStyle>
          <a:p>
            <a:pPr>
              <a:defRPr/>
            </a:pPr>
            <a:endParaRPr lang="en-GB"/>
          </a:p>
        </p:txBody>
      </p:sp>
      <p:sp>
        <p:nvSpPr>
          <p:cNvPr id="1029" name="Rectangle 5"/>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buFont typeface="Aria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smtClean="0">
                <a:solidFill>
                  <a:srgbClr val="000000"/>
                </a:solidFill>
                <a:latin typeface="Arial" pitchFamily="34" charset="0"/>
                <a:ea typeface="Arial Unicode MS" pitchFamily="34" charset="-128"/>
              </a:defRPr>
            </a:lvl1pPr>
          </a:lstStyle>
          <a:p>
            <a:pPr>
              <a:defRPr/>
            </a:pPr>
            <a:fld id="{6577B07B-EC0E-478C-8C6B-052037E27931}"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449263" rtl="0" eaLnBrk="0" fontAlgn="base" hangingPunct="0">
        <a:lnSpc>
          <a:spcPct val="93000"/>
        </a:lnSpc>
        <a:spcBef>
          <a:spcPct val="0"/>
        </a:spcBef>
        <a:spcAft>
          <a:spcPct val="0"/>
        </a:spcAft>
        <a:buClr>
          <a:srgbClr val="000000"/>
        </a:buClr>
        <a:buSzPct val="100000"/>
        <a:buFont typeface="Arial" charset="0"/>
        <a:defRPr sz="4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Arial" charset="0"/>
        <a:defRPr sz="4400">
          <a:solidFill>
            <a:srgbClr val="000000"/>
          </a:solidFill>
          <a:latin typeface="Arial" charset="0"/>
          <a:ea typeface="ＭＳ Ｐゴシック" charset="0"/>
          <a:cs typeface="Arial Unicode MS" charset="0"/>
        </a:defRPr>
      </a:lvl2pPr>
      <a:lvl3pPr algn="ctr" defTabSz="449263" rtl="0" eaLnBrk="0" fontAlgn="base" hangingPunct="0">
        <a:lnSpc>
          <a:spcPct val="93000"/>
        </a:lnSpc>
        <a:spcBef>
          <a:spcPct val="0"/>
        </a:spcBef>
        <a:spcAft>
          <a:spcPct val="0"/>
        </a:spcAft>
        <a:buClr>
          <a:srgbClr val="000000"/>
        </a:buClr>
        <a:buSzPct val="100000"/>
        <a:buFont typeface="Arial" charset="0"/>
        <a:defRPr sz="4400">
          <a:solidFill>
            <a:srgbClr val="000000"/>
          </a:solidFill>
          <a:latin typeface="Arial" charset="0"/>
          <a:ea typeface="ＭＳ Ｐゴシック" charset="0"/>
          <a:cs typeface="Arial Unicode MS" charset="0"/>
        </a:defRPr>
      </a:lvl3pPr>
      <a:lvl4pPr algn="ctr" defTabSz="449263" rtl="0" eaLnBrk="0" fontAlgn="base" hangingPunct="0">
        <a:lnSpc>
          <a:spcPct val="93000"/>
        </a:lnSpc>
        <a:spcBef>
          <a:spcPct val="0"/>
        </a:spcBef>
        <a:spcAft>
          <a:spcPct val="0"/>
        </a:spcAft>
        <a:buClr>
          <a:srgbClr val="000000"/>
        </a:buClr>
        <a:buSzPct val="100000"/>
        <a:buFont typeface="Arial" charset="0"/>
        <a:defRPr sz="4400">
          <a:solidFill>
            <a:srgbClr val="000000"/>
          </a:solidFill>
          <a:latin typeface="Arial" charset="0"/>
          <a:ea typeface="ＭＳ Ｐゴシック" charset="0"/>
          <a:cs typeface="Arial Unicode MS" charset="0"/>
        </a:defRPr>
      </a:lvl4pPr>
      <a:lvl5pPr algn="ctr" defTabSz="449263" rtl="0" eaLnBrk="0" fontAlgn="base" hangingPunct="0">
        <a:lnSpc>
          <a:spcPct val="93000"/>
        </a:lnSpc>
        <a:spcBef>
          <a:spcPct val="0"/>
        </a:spcBef>
        <a:spcAft>
          <a:spcPct val="0"/>
        </a:spcAft>
        <a:buClr>
          <a:srgbClr val="000000"/>
        </a:buClr>
        <a:buSzPct val="100000"/>
        <a:buFont typeface="Arial" charset="0"/>
        <a:defRPr sz="4400">
          <a:solidFill>
            <a:srgbClr val="000000"/>
          </a:solidFill>
          <a:latin typeface="Arial" charset="0"/>
          <a:ea typeface="ＭＳ Ｐゴシック" charset="0"/>
          <a:cs typeface="Arial Unicode MS" charset="0"/>
        </a:defRPr>
      </a:lvl5pPr>
      <a:lvl6pPr marL="457200" algn="l" defTabSz="449263" rtl="0" fontAlgn="base">
        <a:spcBef>
          <a:spcPct val="0"/>
        </a:spcBef>
        <a:spcAft>
          <a:spcPct val="0"/>
        </a:spcAft>
        <a:buClr>
          <a:srgbClr val="000000"/>
        </a:buClr>
        <a:buSzPct val="100000"/>
        <a:buFont typeface="Arial" charset="0"/>
        <a:defRPr sz="4400">
          <a:solidFill>
            <a:srgbClr val="000000"/>
          </a:solidFill>
          <a:latin typeface="Times New Roman" charset="0"/>
          <a:ea typeface="Arial Unicode MS" charset="0"/>
          <a:cs typeface="Arial Unicode MS" charset="0"/>
        </a:defRPr>
      </a:lvl6pPr>
      <a:lvl7pPr marL="914400" algn="l" defTabSz="449263" rtl="0" fontAlgn="base">
        <a:spcBef>
          <a:spcPct val="0"/>
        </a:spcBef>
        <a:spcAft>
          <a:spcPct val="0"/>
        </a:spcAft>
        <a:buClr>
          <a:srgbClr val="000000"/>
        </a:buClr>
        <a:buSzPct val="100000"/>
        <a:buFont typeface="Arial" charset="0"/>
        <a:defRPr sz="4400">
          <a:solidFill>
            <a:srgbClr val="000000"/>
          </a:solidFill>
          <a:latin typeface="Times New Roman" charset="0"/>
          <a:ea typeface="Arial Unicode MS" charset="0"/>
          <a:cs typeface="Arial Unicode MS" charset="0"/>
        </a:defRPr>
      </a:lvl7pPr>
      <a:lvl8pPr marL="1371600" algn="l" defTabSz="449263" rtl="0" fontAlgn="base">
        <a:spcBef>
          <a:spcPct val="0"/>
        </a:spcBef>
        <a:spcAft>
          <a:spcPct val="0"/>
        </a:spcAft>
        <a:buClr>
          <a:srgbClr val="000000"/>
        </a:buClr>
        <a:buSzPct val="100000"/>
        <a:buFont typeface="Arial" charset="0"/>
        <a:defRPr sz="4400">
          <a:solidFill>
            <a:srgbClr val="000000"/>
          </a:solidFill>
          <a:latin typeface="Times New Roman" charset="0"/>
          <a:ea typeface="Arial Unicode MS" charset="0"/>
          <a:cs typeface="Arial Unicode MS" charset="0"/>
        </a:defRPr>
      </a:lvl8pPr>
      <a:lvl9pPr marL="1828800" algn="l" defTabSz="449263" rtl="0" fontAlgn="base">
        <a:spcBef>
          <a:spcPct val="0"/>
        </a:spcBef>
        <a:spcAft>
          <a:spcPct val="0"/>
        </a:spcAft>
        <a:buClr>
          <a:srgbClr val="000000"/>
        </a:buClr>
        <a:buSzPct val="100000"/>
        <a:buFont typeface="Arial" charset="0"/>
        <a:defRPr sz="4400">
          <a:solidFill>
            <a:srgbClr val="000000"/>
          </a:solidFill>
          <a:latin typeface="Times New Roman" charset="0"/>
          <a:ea typeface="Arial Unicode MS" charset="0"/>
          <a:cs typeface="Arial Unicode MS" charset="0"/>
        </a:defRPr>
      </a:lvl9pPr>
    </p:titleStyle>
    <p:bodyStyle>
      <a:lvl1pPr marL="341313" indent="-341313" algn="l" defTabSz="449263" rtl="0" eaLnBrk="0" fontAlgn="base" hangingPunct="0">
        <a:lnSpc>
          <a:spcPct val="93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41363" indent="-284163" algn="l" defTabSz="449263" rtl="0" eaLnBrk="0" fontAlgn="base" hangingPunct="0">
        <a:lnSpc>
          <a:spcPct val="93000"/>
        </a:lnSpc>
        <a:spcBef>
          <a:spcPts val="700"/>
        </a:spcBef>
        <a:spcAft>
          <a:spcPct val="0"/>
        </a:spcAft>
        <a:buClr>
          <a:srgbClr val="000000"/>
        </a:buClr>
        <a:buSzPct val="100000"/>
        <a:buFont typeface="Arial" charset="0"/>
        <a:buChar char="–"/>
        <a:defRPr sz="2800">
          <a:solidFill>
            <a:srgbClr val="000000"/>
          </a:solidFill>
          <a:latin typeface="+mn-lt"/>
          <a:ea typeface="Arial Unicode MS" charset="0"/>
          <a:cs typeface="+mn-cs"/>
        </a:defRPr>
      </a:lvl2pPr>
      <a:lvl3pPr marL="1143000" indent="-228600" algn="l" defTabSz="449263" rtl="0" eaLnBrk="0" fontAlgn="base" hangingPunct="0">
        <a:lnSpc>
          <a:spcPct val="93000"/>
        </a:lnSpc>
        <a:spcBef>
          <a:spcPts val="600"/>
        </a:spcBef>
        <a:spcAft>
          <a:spcPct val="0"/>
        </a:spcAft>
        <a:buClr>
          <a:srgbClr val="000000"/>
        </a:buClr>
        <a:buSzPct val="100000"/>
        <a:buFont typeface="Arial" charset="0"/>
        <a:buChar char="•"/>
        <a:defRPr sz="2400">
          <a:solidFill>
            <a:srgbClr val="000000"/>
          </a:solidFill>
          <a:latin typeface="+mn-lt"/>
          <a:ea typeface="Arial Unicode MS" charset="0"/>
          <a:cs typeface="+mn-cs"/>
        </a:defRPr>
      </a:lvl3pPr>
      <a:lvl4pPr marL="16002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4pPr>
      <a:lvl5pPr marL="20574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5pPr>
      <a:lvl6pPr marL="25146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6pPr>
      <a:lvl7pPr marL="29718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7pPr>
      <a:lvl8pPr marL="34290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8pPr>
      <a:lvl9pPr marL="38862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jpeg"/><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chart" Target="../charts/chart1.xml"/><Relationship Id="rId5" Type="http://schemas.microsoft.com/office/2014/relationships/chartEx" Target="../charts/chartEx1.xml"/><Relationship Id="rId6"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4" Type="http://schemas.microsoft.com/office/2014/relationships/chartEx" Target="../charts/chartEx2.xml"/><Relationship Id="rId5"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chart" Target="../charts/chart2.xml"/><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ChangeArrowheads="1"/>
          </p:cNvSpPr>
          <p:nvPr/>
        </p:nvSpPr>
        <p:spPr bwMode="auto">
          <a:xfrm rot="-382204">
            <a:off x="-193675" y="-511175"/>
            <a:ext cx="9442450" cy="1728788"/>
          </a:xfrm>
          <a:prstGeom prst="rect">
            <a:avLst/>
          </a:prstGeom>
          <a:solidFill>
            <a:srgbClr val="0069AB"/>
          </a:solidFill>
          <a:ln w="9525">
            <a:solidFill>
              <a:srgbClr val="4F81BD"/>
            </a:solidFill>
            <a:miter lim="800000"/>
            <a:headEnd/>
            <a:tailEnd/>
          </a:ln>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dirty="0">
              <a:solidFill>
                <a:srgbClr val="3FA5FF"/>
              </a:solidFill>
            </a:endParaRPr>
          </a:p>
        </p:txBody>
      </p:sp>
      <p:sp>
        <p:nvSpPr>
          <p:cNvPr id="3073" name="Rectangle 1"/>
          <p:cNvSpPr>
            <a:spLocks noGrp="1" noChangeArrowheads="1"/>
          </p:cNvSpPr>
          <p:nvPr>
            <p:ph type="title"/>
          </p:nvPr>
        </p:nvSpPr>
        <p:spPr>
          <a:xfrm>
            <a:off x="302704" y="2060848"/>
            <a:ext cx="3744342" cy="3643755"/>
          </a:xfrm>
        </p:spPr>
        <p:txBody>
          <a:bodyPr wrap="square">
            <a:spAutoFit/>
          </a:bodyPr>
          <a:lstStyle/>
          <a:p>
            <a:r>
              <a:rPr lang="fr-FR" sz="6000" b="1" dirty="0">
                <a:solidFill>
                  <a:srgbClr val="0070C0"/>
                </a:solidFill>
                <a:latin typeface="Arial" panose="020B0604020202020204" pitchFamily="34" charset="0"/>
                <a:cs typeface="Arial" panose="020B0604020202020204" pitchFamily="34" charset="0"/>
              </a:rPr>
              <a:t>Enquête</a:t>
            </a:r>
            <a:r>
              <a:rPr lang="fr-FR" b="1" noProof="0" dirty="0">
                <a:latin typeface="Candara"/>
                <a:cs typeface="Candara"/>
              </a:rPr>
              <a:t/>
            </a:r>
            <a:br>
              <a:rPr lang="fr-FR" b="1" noProof="0" dirty="0">
                <a:latin typeface="Candara"/>
                <a:cs typeface="Candara"/>
              </a:rPr>
            </a:br>
            <a:r>
              <a:rPr lang="fr-FR" b="1" noProof="0" dirty="0">
                <a:latin typeface="Candara"/>
                <a:cs typeface="Candara"/>
              </a:rPr>
              <a:t/>
            </a:r>
            <a:br>
              <a:rPr lang="fr-FR" b="1" noProof="0" dirty="0">
                <a:latin typeface="Candara"/>
                <a:cs typeface="Candara"/>
              </a:rPr>
            </a:br>
            <a:r>
              <a:rPr lang="fr-FR" sz="3600" b="1" dirty="0">
                <a:solidFill>
                  <a:srgbClr val="00B050"/>
                </a:solidFill>
                <a:latin typeface="Arial" panose="020B0604020202020204" pitchFamily="34" charset="0"/>
                <a:cs typeface="Arial" panose="020B0604020202020204" pitchFamily="34" charset="0"/>
              </a:rPr>
              <a:t>La communication </a:t>
            </a:r>
            <a:br>
              <a:rPr lang="fr-FR" sz="3600" b="1" dirty="0">
                <a:solidFill>
                  <a:srgbClr val="00B050"/>
                </a:solidFill>
                <a:latin typeface="Arial" panose="020B0604020202020204" pitchFamily="34" charset="0"/>
                <a:cs typeface="Arial" panose="020B0604020202020204" pitchFamily="34" charset="0"/>
              </a:rPr>
            </a:br>
            <a:r>
              <a:rPr lang="fr-FR" sz="3600" b="1" dirty="0">
                <a:solidFill>
                  <a:srgbClr val="00B050"/>
                </a:solidFill>
                <a:latin typeface="Arial" panose="020B0604020202020204" pitchFamily="34" charset="0"/>
                <a:cs typeface="Arial" panose="020B0604020202020204" pitchFamily="34" charset="0"/>
              </a:rPr>
              <a:t>envers le public séniors</a:t>
            </a:r>
            <a:endParaRPr lang="fr-FR" sz="3200" b="1" i="1" noProof="0" dirty="0">
              <a:latin typeface="Candara"/>
              <a:cs typeface="Candara"/>
            </a:endParaRPr>
          </a:p>
        </p:txBody>
      </p:sp>
      <p:pic>
        <p:nvPicPr>
          <p:cNvPr id="2052" name="Image 4" descr="Magny typo et filet blanc.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88913"/>
            <a:ext cx="1995487"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ce réservé du numéro de diapositive 3"/>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EF8833D4-1881-41CB-A453-5B2875A012CE}" type="slidenum">
              <a:rPr lang="en-GB" altLang="fr-FR" sz="1400" smtClean="0">
                <a:solidFill>
                  <a:srgbClr val="000000"/>
                </a:solidFill>
                <a:latin typeface="Candara" pitchFamily="34" charset="0"/>
              </a:rPr>
              <a:pPr eaLnBrk="1" hangingPunct="1">
                <a:defRPr/>
              </a:pPr>
              <a:t>1</a:t>
            </a:fld>
            <a:endParaRPr lang="en-GB" altLang="fr-FR" sz="1400" dirty="0">
              <a:solidFill>
                <a:srgbClr val="000000"/>
              </a:solidFill>
              <a:latin typeface="Candara" pitchFamily="34" charset="0"/>
            </a:endParaRPr>
          </a:p>
        </p:txBody>
      </p:sp>
      <p:pic>
        <p:nvPicPr>
          <p:cNvPr id="6" name="Image 5">
            <a:extLst>
              <a:ext uri="{FF2B5EF4-FFF2-40B4-BE49-F238E27FC236}">
                <a16:creationId xmlns:a16="http://schemas.microsoft.com/office/drawing/2014/main" xmlns="" id="{0091719F-010C-41F5-A41C-0D4D835AAE04}"/>
              </a:ext>
            </a:extLst>
          </p:cNvPr>
          <p:cNvPicPr>
            <a:picLocks noChangeAspect="1"/>
          </p:cNvPicPr>
          <p:nvPr/>
        </p:nvPicPr>
        <p:blipFill rotWithShape="1">
          <a:blip r:embed="rId4"/>
          <a:srcRect l="843" r="-452"/>
          <a:stretch/>
        </p:blipFill>
        <p:spPr>
          <a:xfrm>
            <a:off x="4047046" y="2241160"/>
            <a:ext cx="4953465" cy="3499000"/>
          </a:xfrm>
          <a:prstGeom prst="rect">
            <a:avLst/>
          </a:prstGeom>
          <a:ln>
            <a:solidFill>
              <a:srgbClr val="00B0F0"/>
            </a:solidFill>
          </a:ln>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ChangeArrowheads="1"/>
          </p:cNvSpPr>
          <p:nvPr/>
        </p:nvSpPr>
        <p:spPr bwMode="auto">
          <a:xfrm rot="-382204">
            <a:off x="-193675" y="-511175"/>
            <a:ext cx="9442450" cy="1728788"/>
          </a:xfrm>
          <a:prstGeom prst="rect">
            <a:avLst/>
          </a:prstGeom>
          <a:solidFill>
            <a:srgbClr val="0069AB"/>
          </a:solidFill>
          <a:ln w="9525">
            <a:solidFill>
              <a:srgbClr val="4F81BD"/>
            </a:solidFill>
            <a:miter lim="800000"/>
            <a:headEnd/>
            <a:tailEnd/>
          </a:ln>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dirty="0">
              <a:solidFill>
                <a:srgbClr val="3FA5FF"/>
              </a:solidFill>
            </a:endParaRPr>
          </a:p>
        </p:txBody>
      </p:sp>
      <p:sp>
        <p:nvSpPr>
          <p:cNvPr id="3073" name="Rectangle 1"/>
          <p:cNvSpPr>
            <a:spLocks noGrp="1" noChangeArrowheads="1"/>
          </p:cNvSpPr>
          <p:nvPr>
            <p:ph type="title"/>
          </p:nvPr>
        </p:nvSpPr>
        <p:spPr>
          <a:xfrm>
            <a:off x="179389" y="2459975"/>
            <a:ext cx="4546974" cy="3701399"/>
          </a:xfrm>
        </p:spPr>
        <p:txBody>
          <a:bodyPr wrap="square">
            <a:spAutoFit/>
          </a:bodyPr>
          <a:lstStyle/>
          <a:p>
            <a:pPr algn="l"/>
            <a:r>
              <a:rPr lang="fr-FR" sz="1800" b="1" dirty="0">
                <a:solidFill>
                  <a:srgbClr val="3FA5FF"/>
                </a:solidFill>
                <a:latin typeface="Arial" panose="020B0604020202020204" pitchFamily="34" charset="0"/>
                <a:cs typeface="Arial" panose="020B0604020202020204" pitchFamily="34" charset="0"/>
              </a:rPr>
              <a:t>Proposition d’enquête faite au cours du comité séniors du 2 mars 2021</a:t>
            </a:r>
            <a:br>
              <a:rPr lang="fr-FR" sz="1800" b="1" dirty="0">
                <a:solidFill>
                  <a:srgbClr val="3FA5FF"/>
                </a:solidFill>
                <a:latin typeface="Arial" panose="020B0604020202020204" pitchFamily="34" charset="0"/>
                <a:cs typeface="Arial" panose="020B0604020202020204" pitchFamily="34" charset="0"/>
              </a:rPr>
            </a:br>
            <a:r>
              <a:rPr lang="fr-FR" sz="1800" b="1" dirty="0">
                <a:solidFill>
                  <a:srgbClr val="0070C0"/>
                </a:solidFill>
                <a:latin typeface="Arial" panose="020B0604020202020204" pitchFamily="34" charset="0"/>
                <a:cs typeface="Arial" panose="020B0604020202020204" pitchFamily="34" charset="0"/>
              </a:rPr>
              <a:t/>
            </a:r>
            <a:br>
              <a:rPr lang="fr-FR" sz="1800" b="1" dirty="0">
                <a:solidFill>
                  <a:srgbClr val="0070C0"/>
                </a:solidFill>
                <a:latin typeface="Arial" panose="020B0604020202020204" pitchFamily="34" charset="0"/>
                <a:cs typeface="Arial" panose="020B0604020202020204" pitchFamily="34" charset="0"/>
              </a:rPr>
            </a:br>
            <a:r>
              <a:rPr lang="fr-FR" sz="1800" b="1" dirty="0">
                <a:solidFill>
                  <a:srgbClr val="0070C0"/>
                </a:solidFill>
                <a:latin typeface="Arial" panose="020B0604020202020204" pitchFamily="34" charset="0"/>
                <a:cs typeface="Arial" panose="020B0604020202020204" pitchFamily="34" charset="0"/>
              </a:rPr>
              <a:t>Réactivité du service communication qui a organisé immédiatement une réunion et conçu le questionnaire dans la semaine</a:t>
            </a:r>
            <a:br>
              <a:rPr lang="fr-FR" sz="1800" b="1" dirty="0">
                <a:solidFill>
                  <a:srgbClr val="0070C0"/>
                </a:solidFill>
                <a:latin typeface="Arial" panose="020B0604020202020204" pitchFamily="34" charset="0"/>
                <a:cs typeface="Arial" panose="020B0604020202020204" pitchFamily="34" charset="0"/>
              </a:rPr>
            </a:br>
            <a:r>
              <a:rPr lang="fr-FR" sz="1800" b="1" dirty="0">
                <a:solidFill>
                  <a:srgbClr val="0070C0"/>
                </a:solidFill>
                <a:latin typeface="Arial" panose="020B0604020202020204" pitchFamily="34" charset="0"/>
                <a:cs typeface="Arial" panose="020B0604020202020204" pitchFamily="34" charset="0"/>
              </a:rPr>
              <a:t/>
            </a:r>
            <a:br>
              <a:rPr lang="fr-FR" sz="1800" b="1" dirty="0">
                <a:solidFill>
                  <a:srgbClr val="0070C0"/>
                </a:solidFill>
                <a:latin typeface="Arial" panose="020B0604020202020204" pitchFamily="34" charset="0"/>
                <a:cs typeface="Arial" panose="020B0604020202020204" pitchFamily="34" charset="0"/>
              </a:rPr>
            </a:br>
            <a:r>
              <a:rPr lang="fr-FR" sz="1800" b="1" dirty="0">
                <a:solidFill>
                  <a:srgbClr val="00B050"/>
                </a:solidFill>
                <a:latin typeface="Arial" panose="020B0604020202020204" pitchFamily="34" charset="0"/>
                <a:cs typeface="Arial" panose="020B0604020202020204" pitchFamily="34" charset="0"/>
              </a:rPr>
              <a:t>Dépouillement prévu sur le logiciel SPHINX par les étudiants de BTS MOC de Mme </a:t>
            </a:r>
            <a:r>
              <a:rPr lang="fr-FR" sz="1800" b="1" dirty="0" err="1">
                <a:solidFill>
                  <a:srgbClr val="00B050"/>
                </a:solidFill>
                <a:latin typeface="Arial" panose="020B0604020202020204" pitchFamily="34" charset="0"/>
                <a:cs typeface="Arial" panose="020B0604020202020204" pitchFamily="34" charset="0"/>
              </a:rPr>
              <a:t>Noyelle</a:t>
            </a:r>
            <a:r>
              <a:rPr lang="fr-FR" sz="1800" b="1" dirty="0">
                <a:solidFill>
                  <a:srgbClr val="00B050"/>
                </a:solidFill>
                <a:latin typeface="Arial" panose="020B0604020202020204" pitchFamily="34" charset="0"/>
                <a:cs typeface="Arial" panose="020B0604020202020204" pitchFamily="34" charset="0"/>
              </a:rPr>
              <a:t> (habitante de Magny) pour une restitution au comité séniors du 13 avril reporté en raison du «3</a:t>
            </a:r>
            <a:r>
              <a:rPr lang="fr-FR" sz="1800" b="1" baseline="30000" dirty="0">
                <a:solidFill>
                  <a:srgbClr val="00B050"/>
                </a:solidFill>
                <a:latin typeface="Arial" panose="020B0604020202020204" pitchFamily="34" charset="0"/>
                <a:cs typeface="Arial" panose="020B0604020202020204" pitchFamily="34" charset="0"/>
              </a:rPr>
              <a:t>ème</a:t>
            </a:r>
            <a:r>
              <a:rPr lang="fr-FR" sz="1800" b="1" dirty="0">
                <a:solidFill>
                  <a:srgbClr val="00B050"/>
                </a:solidFill>
                <a:latin typeface="Arial" panose="020B0604020202020204" pitchFamily="34" charset="0"/>
                <a:cs typeface="Arial" panose="020B0604020202020204" pitchFamily="34" charset="0"/>
              </a:rPr>
              <a:t> confinement » au 4 mai 2021</a:t>
            </a:r>
            <a:endParaRPr lang="fr-FR" sz="1000" b="1" i="1" noProof="0" dirty="0">
              <a:solidFill>
                <a:srgbClr val="00B050"/>
              </a:solidFill>
              <a:latin typeface="Candara"/>
              <a:cs typeface="Candara"/>
            </a:endParaRPr>
          </a:p>
        </p:txBody>
      </p:sp>
      <p:pic>
        <p:nvPicPr>
          <p:cNvPr id="2052" name="Image 4" descr="Magny typo et filet blanc.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88913"/>
            <a:ext cx="1995487"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ce réservé du numéro de diapositive 3"/>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EF8833D4-1881-41CB-A453-5B2875A012CE}" type="slidenum">
              <a:rPr lang="en-GB" altLang="fr-FR" sz="1400" smtClean="0">
                <a:solidFill>
                  <a:srgbClr val="000000"/>
                </a:solidFill>
                <a:latin typeface="Candara" pitchFamily="34" charset="0"/>
              </a:rPr>
              <a:pPr eaLnBrk="1" hangingPunct="1">
                <a:defRPr/>
              </a:pPr>
              <a:t>2</a:t>
            </a:fld>
            <a:endParaRPr lang="en-GB" altLang="fr-FR" sz="1400" dirty="0">
              <a:solidFill>
                <a:srgbClr val="000000"/>
              </a:solidFill>
              <a:latin typeface="Candara" pitchFamily="34" charset="0"/>
            </a:endParaRPr>
          </a:p>
        </p:txBody>
      </p:sp>
      <p:pic>
        <p:nvPicPr>
          <p:cNvPr id="1026" name="Picture 2" descr="Publier une enquête Sphinx sur Internet - cimewiki">
            <a:extLst>
              <a:ext uri="{FF2B5EF4-FFF2-40B4-BE49-F238E27FC236}">
                <a16:creationId xmlns:a16="http://schemas.microsoft.com/office/drawing/2014/main" xmlns="" id="{6F0D7B29-4F70-4119-A125-354B433837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6363" y="2973838"/>
            <a:ext cx="4246932" cy="295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004828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rot="-382204">
            <a:off x="-195263" y="-534988"/>
            <a:ext cx="9872663"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dirty="0">
              <a:solidFill>
                <a:schemeClr val="bg1"/>
              </a:solidFill>
            </a:endParaRPr>
          </a:p>
        </p:txBody>
      </p:sp>
      <p:sp>
        <p:nvSpPr>
          <p:cNvPr id="17412" name="Text Box 4"/>
          <p:cNvSpPr txBox="1">
            <a:spLocks noChangeArrowheads="1"/>
          </p:cNvSpPr>
          <p:nvPr/>
        </p:nvSpPr>
        <p:spPr bwMode="auto">
          <a:xfrm>
            <a:off x="755650" y="329406"/>
            <a:ext cx="4248150" cy="648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ea typeface="ＭＳ Ｐゴシック" charset="0"/>
                <a:cs typeface="Arial Unicode M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5pPr>
            <a:lvl6pPr defTabSz="449263" fontAlgn="base">
              <a:spcBef>
                <a:spcPct val="0"/>
              </a:spcBef>
              <a:spcAft>
                <a:spcPct val="0"/>
              </a:spcAft>
              <a:buClr>
                <a:srgbClr val="000000"/>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6pPr>
            <a:lvl7pPr defTabSz="449263" fontAlgn="base">
              <a:spcBef>
                <a:spcPct val="0"/>
              </a:spcBef>
              <a:spcAft>
                <a:spcPct val="0"/>
              </a:spcAft>
              <a:buClr>
                <a:srgbClr val="000000"/>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7pPr>
            <a:lvl8pPr defTabSz="449263" fontAlgn="base">
              <a:spcBef>
                <a:spcPct val="0"/>
              </a:spcBef>
              <a:spcAft>
                <a:spcPct val="0"/>
              </a:spcAft>
              <a:buClr>
                <a:srgbClr val="000000"/>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8pPr>
            <a:lvl9pPr defTabSz="449263" fontAlgn="base">
              <a:spcBef>
                <a:spcPct val="0"/>
              </a:spcBef>
              <a:spcAft>
                <a:spcPct val="0"/>
              </a:spcAft>
              <a:buClr>
                <a:srgbClr val="000000"/>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charset="0"/>
                <a:ea typeface="Arial Unicode MS" charset="0"/>
                <a:cs typeface="Arial Unicode MS" charset="0"/>
              </a:defRPr>
            </a:lvl9pPr>
          </a:lstStyle>
          <a:p>
            <a:pPr>
              <a:lnSpc>
                <a:spcPct val="100000"/>
              </a:lnSpc>
              <a:spcBef>
                <a:spcPts val="1563"/>
              </a:spcBef>
              <a:buClr>
                <a:srgbClr val="FFFFFF"/>
              </a:buClr>
              <a:defRPr/>
            </a:pPr>
            <a:r>
              <a:rPr lang="fr-FR" sz="3600" b="1" dirty="0">
                <a:solidFill>
                  <a:schemeClr val="bg1"/>
                </a:solidFill>
                <a:latin typeface="Arial" panose="020B0604020202020204" pitchFamily="34" charset="0"/>
                <a:cs typeface="Arial" panose="020B0604020202020204" pitchFamily="34" charset="0"/>
              </a:rPr>
              <a:t>Questionnaire</a:t>
            </a:r>
          </a:p>
        </p:txBody>
      </p:sp>
      <p:pic>
        <p:nvPicPr>
          <p:cNvPr id="3077" name="Image 5"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9B8FE132-C1AD-42F7-A6DC-902D2C0B13BC}" type="slidenum">
              <a:rPr lang="en-GB" altLang="fr-FR" sz="1400" smtClean="0">
                <a:solidFill>
                  <a:srgbClr val="000000"/>
                </a:solidFill>
                <a:ea typeface="Arial Unicode MS" pitchFamily="34" charset="-128"/>
              </a:rPr>
              <a:pPr eaLnBrk="1" hangingPunct="1">
                <a:defRPr/>
              </a:pPr>
              <a:t>3</a:t>
            </a:fld>
            <a:endParaRPr lang="en-GB" altLang="fr-FR" sz="1400">
              <a:solidFill>
                <a:srgbClr val="000000"/>
              </a:solidFill>
              <a:ea typeface="Arial Unicode MS" pitchFamily="34" charset="-128"/>
            </a:endParaRPr>
          </a:p>
        </p:txBody>
      </p:sp>
      <p:sp>
        <p:nvSpPr>
          <p:cNvPr id="7" name="Espace réservé du contenu 2">
            <a:extLst>
              <a:ext uri="{FF2B5EF4-FFF2-40B4-BE49-F238E27FC236}">
                <a16:creationId xmlns:a16="http://schemas.microsoft.com/office/drawing/2014/main" xmlns="" id="{DDB63BE6-4A8A-4B0E-8F6E-E5CA5EB648B4}"/>
              </a:ext>
            </a:extLst>
          </p:cNvPr>
          <p:cNvSpPr txBox="1">
            <a:spLocks/>
          </p:cNvSpPr>
          <p:nvPr/>
        </p:nvSpPr>
        <p:spPr>
          <a:xfrm>
            <a:off x="251520" y="2255551"/>
            <a:ext cx="4536380" cy="3312963"/>
          </a:xfrm>
          <a:prstGeom prst="rect">
            <a:avLst/>
          </a:prstGeom>
        </p:spPr>
        <p:txBody>
          <a:bodyPr>
            <a:normAutofit fontScale="85000" lnSpcReduction="10000"/>
          </a:bodyPr>
          <a:lstStyle>
            <a:lvl1pPr marL="341313" indent="-341313" algn="l" defTabSz="449263" rtl="0" eaLnBrk="0" fontAlgn="base" hangingPunct="0">
              <a:lnSpc>
                <a:spcPct val="93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41363" indent="-284163" algn="l" defTabSz="449263" rtl="0" eaLnBrk="0" fontAlgn="base" hangingPunct="0">
              <a:lnSpc>
                <a:spcPct val="93000"/>
              </a:lnSpc>
              <a:spcBef>
                <a:spcPts val="700"/>
              </a:spcBef>
              <a:spcAft>
                <a:spcPct val="0"/>
              </a:spcAft>
              <a:buClr>
                <a:srgbClr val="000000"/>
              </a:buClr>
              <a:buSzPct val="100000"/>
              <a:buFont typeface="Arial" charset="0"/>
              <a:buChar char="–"/>
              <a:defRPr sz="2800">
                <a:solidFill>
                  <a:srgbClr val="000000"/>
                </a:solidFill>
                <a:latin typeface="+mn-lt"/>
                <a:ea typeface="Arial Unicode MS" charset="0"/>
                <a:cs typeface="+mn-cs"/>
              </a:defRPr>
            </a:lvl2pPr>
            <a:lvl3pPr marL="1143000" indent="-228600" algn="l" defTabSz="449263" rtl="0" eaLnBrk="0" fontAlgn="base" hangingPunct="0">
              <a:lnSpc>
                <a:spcPct val="93000"/>
              </a:lnSpc>
              <a:spcBef>
                <a:spcPts val="600"/>
              </a:spcBef>
              <a:spcAft>
                <a:spcPct val="0"/>
              </a:spcAft>
              <a:buClr>
                <a:srgbClr val="000000"/>
              </a:buClr>
              <a:buSzPct val="100000"/>
              <a:buFont typeface="Arial" charset="0"/>
              <a:buChar char="•"/>
              <a:defRPr sz="2400">
                <a:solidFill>
                  <a:srgbClr val="000000"/>
                </a:solidFill>
                <a:latin typeface="+mn-lt"/>
                <a:ea typeface="Arial Unicode MS" charset="0"/>
                <a:cs typeface="+mn-cs"/>
              </a:defRPr>
            </a:lvl3pPr>
            <a:lvl4pPr marL="16002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4pPr>
            <a:lvl5pPr marL="20574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5pPr>
            <a:lvl6pPr marL="25146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6pPr>
            <a:lvl7pPr marL="29718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7pPr>
            <a:lvl8pPr marL="34290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8pPr>
            <a:lvl9pPr marL="3886200" indent="-228600" algn="l" defTabSz="449263" rtl="0" fontAlgn="base">
              <a:lnSpc>
                <a:spcPct val="93000"/>
              </a:lnSpc>
              <a:spcBef>
                <a:spcPts val="500"/>
              </a:spcBef>
              <a:spcAft>
                <a:spcPct val="0"/>
              </a:spcAft>
              <a:buClr>
                <a:srgbClr val="000000"/>
              </a:buClr>
              <a:buSzPct val="100000"/>
              <a:buFont typeface="Arial" charset="0"/>
              <a:buChar char="»"/>
              <a:defRPr sz="2000">
                <a:solidFill>
                  <a:srgbClr val="000000"/>
                </a:solidFill>
                <a:latin typeface="+mn-lt"/>
                <a:ea typeface="Arial Unicode MS" charset="0"/>
                <a:cs typeface="+mn-cs"/>
              </a:defRPr>
            </a:lvl9pPr>
          </a:lstStyle>
          <a:p>
            <a:r>
              <a:rPr lang="fr-FR" b="1" kern="0" dirty="0">
                <a:solidFill>
                  <a:srgbClr val="00B0F0"/>
                </a:solidFill>
                <a:latin typeface="Arial" panose="020B0604020202020204" pitchFamily="34" charset="0"/>
                <a:cs typeface="Arial" panose="020B0604020202020204" pitchFamily="34" charset="0"/>
              </a:rPr>
              <a:t>Mis en ligne sur le site</a:t>
            </a:r>
            <a:r>
              <a:rPr lang="fr-FR" b="1" kern="0" dirty="0">
                <a:latin typeface="Arial" panose="020B0604020202020204" pitchFamily="34" charset="0"/>
                <a:cs typeface="Arial" panose="020B0604020202020204" pitchFamily="34" charset="0"/>
              </a:rPr>
              <a:t> </a:t>
            </a:r>
            <a:r>
              <a:rPr lang="fr-FR" kern="0" dirty="0">
                <a:latin typeface="Arial" panose="020B0604020202020204" pitchFamily="34" charset="0"/>
                <a:cs typeface="Arial" panose="020B0604020202020204" pitchFamily="34" charset="0"/>
              </a:rPr>
              <a:t>de la ville</a:t>
            </a:r>
          </a:p>
          <a:p>
            <a:endParaRPr lang="fr-FR" kern="0" dirty="0">
              <a:latin typeface="Arial" panose="020B0604020202020204" pitchFamily="34" charset="0"/>
              <a:cs typeface="Arial" panose="020B0604020202020204" pitchFamily="34" charset="0"/>
            </a:endParaRPr>
          </a:p>
          <a:p>
            <a:r>
              <a:rPr lang="fr-FR" kern="0" dirty="0">
                <a:latin typeface="Arial" panose="020B0604020202020204" pitchFamily="34" charset="0"/>
                <a:cs typeface="Arial" panose="020B0604020202020204" pitchFamily="34" charset="0"/>
              </a:rPr>
              <a:t>Envoyé à </a:t>
            </a:r>
            <a:r>
              <a:rPr lang="fr-FR" b="1" kern="0" dirty="0">
                <a:solidFill>
                  <a:srgbClr val="00B0F0"/>
                </a:solidFill>
                <a:latin typeface="Arial" panose="020B0604020202020204" pitchFamily="34" charset="0"/>
                <a:cs typeface="Arial" panose="020B0604020202020204" pitchFamily="34" charset="0"/>
              </a:rPr>
              <a:t>500 foyers </a:t>
            </a:r>
            <a:r>
              <a:rPr lang="fr-FR" kern="0" dirty="0">
                <a:latin typeface="Arial" panose="020B0604020202020204" pitchFamily="34" charset="0"/>
                <a:cs typeface="Arial" panose="020B0604020202020204" pitchFamily="34" charset="0"/>
              </a:rPr>
              <a:t>magnycois de + de 65 ans </a:t>
            </a:r>
          </a:p>
          <a:p>
            <a:endParaRPr lang="fr-FR" kern="0" dirty="0">
              <a:latin typeface="Arial" panose="020B0604020202020204" pitchFamily="34" charset="0"/>
              <a:cs typeface="Arial" panose="020B0604020202020204" pitchFamily="34" charset="0"/>
            </a:endParaRPr>
          </a:p>
          <a:p>
            <a:r>
              <a:rPr lang="fr-FR" kern="0" dirty="0">
                <a:latin typeface="Arial" panose="020B0604020202020204" pitchFamily="34" charset="0"/>
                <a:cs typeface="Arial" panose="020B0604020202020204" pitchFamily="34" charset="0"/>
              </a:rPr>
              <a:t>Entre le </a:t>
            </a:r>
            <a:r>
              <a:rPr lang="fr-FR" b="1" kern="0" dirty="0">
                <a:solidFill>
                  <a:srgbClr val="00B0F0"/>
                </a:solidFill>
                <a:latin typeface="Arial" panose="020B0604020202020204" pitchFamily="34" charset="0"/>
                <a:cs typeface="Arial" panose="020B0604020202020204" pitchFamily="34" charset="0"/>
              </a:rPr>
              <a:t>15 mars et le 5 avril 2021</a:t>
            </a:r>
          </a:p>
          <a:p>
            <a:endParaRPr lang="fr-FR" kern="0" dirty="0">
              <a:latin typeface="Arial" panose="020B0604020202020204" pitchFamily="34" charset="0"/>
              <a:cs typeface="Arial" panose="020B0604020202020204" pitchFamily="34" charset="0"/>
            </a:endParaRPr>
          </a:p>
          <a:p>
            <a:pPr marL="0" indent="0">
              <a:buFont typeface="Arial" charset="0"/>
              <a:buNone/>
            </a:pPr>
            <a:endParaRPr lang="fr-FR" kern="0" dirty="0">
              <a:latin typeface="Arial" panose="020B0604020202020204" pitchFamily="34" charset="0"/>
              <a:cs typeface="Arial" panose="020B0604020202020204" pitchFamily="34" charset="0"/>
            </a:endParaRPr>
          </a:p>
          <a:p>
            <a:pPr marL="0" indent="0">
              <a:buFont typeface="Arial" charset="0"/>
              <a:buNone/>
            </a:pPr>
            <a:endParaRPr lang="fr-FR" kern="0" dirty="0"/>
          </a:p>
        </p:txBody>
      </p:sp>
      <p:sp>
        <p:nvSpPr>
          <p:cNvPr id="8" name="ZoneTexte 7">
            <a:extLst>
              <a:ext uri="{FF2B5EF4-FFF2-40B4-BE49-F238E27FC236}">
                <a16:creationId xmlns:a16="http://schemas.microsoft.com/office/drawing/2014/main" xmlns="" id="{8144BB5C-37B5-4431-A7CD-92070B1CD988}"/>
              </a:ext>
            </a:extLst>
          </p:cNvPr>
          <p:cNvSpPr txBox="1"/>
          <p:nvPr/>
        </p:nvSpPr>
        <p:spPr>
          <a:xfrm>
            <a:off x="5148064" y="1711131"/>
            <a:ext cx="3465141" cy="3011978"/>
          </a:xfrm>
          <a:prstGeom prst="rect">
            <a:avLst/>
          </a:prstGeom>
          <a:solidFill>
            <a:srgbClr val="92D050"/>
          </a:solidFill>
        </p:spPr>
        <p:txBody>
          <a:bodyPr wrap="square" rtlCol="0">
            <a:spAutoFit/>
          </a:bodyPr>
          <a:lstStyle/>
          <a:p>
            <a:pPr algn="ctr"/>
            <a:endParaRPr lang="fr-FR" sz="4000" b="1" dirty="0">
              <a:solidFill>
                <a:srgbClr val="0070C0"/>
              </a:solidFill>
              <a:latin typeface="Arial" panose="020B0604020202020204" pitchFamily="34" charset="0"/>
              <a:cs typeface="Arial" panose="020B0604020202020204" pitchFamily="34" charset="0"/>
            </a:endParaRPr>
          </a:p>
          <a:p>
            <a:pPr algn="ctr"/>
            <a:r>
              <a:rPr lang="fr-FR" sz="4000" b="1" dirty="0">
                <a:solidFill>
                  <a:srgbClr val="0070C0"/>
                </a:solidFill>
                <a:latin typeface="Arial" panose="020B0604020202020204" pitchFamily="34" charset="0"/>
                <a:cs typeface="Arial" panose="020B0604020202020204" pitchFamily="34" charset="0"/>
              </a:rPr>
              <a:t>339 </a:t>
            </a:r>
          </a:p>
          <a:p>
            <a:pPr algn="ctr"/>
            <a:r>
              <a:rPr lang="fr-FR" sz="2800" b="1" dirty="0">
                <a:solidFill>
                  <a:srgbClr val="0070C0"/>
                </a:solidFill>
                <a:latin typeface="Arial" panose="020B0604020202020204" pitchFamily="34" charset="0"/>
                <a:cs typeface="Arial" panose="020B0604020202020204" pitchFamily="34" charset="0"/>
              </a:rPr>
              <a:t>questionnaires dépouillés</a:t>
            </a:r>
          </a:p>
          <a:p>
            <a:pPr algn="ctr"/>
            <a:endParaRPr lang="fr-FR" sz="2000" b="1" dirty="0">
              <a:solidFill>
                <a:srgbClr val="0070C0"/>
              </a:solidFill>
              <a:latin typeface="Arial" panose="020B0604020202020204" pitchFamily="34" charset="0"/>
              <a:cs typeface="Arial" panose="020B0604020202020204" pitchFamily="34" charset="0"/>
            </a:endParaRPr>
          </a:p>
          <a:p>
            <a:pPr algn="ctr"/>
            <a:r>
              <a:rPr lang="fr-FR" sz="2000" b="1" dirty="0">
                <a:solidFill>
                  <a:srgbClr val="0070C0"/>
                </a:solidFill>
                <a:latin typeface="Arial" panose="020B0604020202020204" pitchFamily="34" charset="0"/>
                <a:cs typeface="Arial" panose="020B0604020202020204" pitchFamily="34" charset="0"/>
              </a:rPr>
              <a:t>Dont 42 réalisés en ligne</a:t>
            </a:r>
          </a:p>
          <a:p>
            <a:pPr algn="ctr"/>
            <a:endParaRPr lang="fr-FR" sz="2800" b="1" dirty="0">
              <a:solidFill>
                <a:srgbClr val="0070C0"/>
              </a:solidFill>
              <a:latin typeface="Arial" panose="020B0604020202020204" pitchFamily="34" charset="0"/>
              <a:cs typeface="Arial" panose="020B0604020202020204" pitchFamily="34" charset="0"/>
            </a:endParaRPr>
          </a:p>
        </p:txBody>
      </p:sp>
      <p:sp>
        <p:nvSpPr>
          <p:cNvPr id="3" name="Ellipse 2" descr="Quelques questionnaires sont arrivés hors délai&#10;">
            <a:extLst>
              <a:ext uri="{FF2B5EF4-FFF2-40B4-BE49-F238E27FC236}">
                <a16:creationId xmlns:a16="http://schemas.microsoft.com/office/drawing/2014/main" xmlns="" id="{2A859DC9-D0E3-4D77-8653-21BF8AB43CDF}"/>
              </a:ext>
            </a:extLst>
          </p:cNvPr>
          <p:cNvSpPr/>
          <p:nvPr/>
        </p:nvSpPr>
        <p:spPr bwMode="auto">
          <a:xfrm>
            <a:off x="5368466" y="4797152"/>
            <a:ext cx="3024336" cy="1848123"/>
          </a:xfrm>
          <a:prstGeom prst="ellipse">
            <a:avLst/>
          </a:pr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93000"/>
              </a:lnSpc>
              <a:spcBef>
                <a:spcPct val="0"/>
              </a:spcBef>
              <a:spcAft>
                <a:spcPct val="0"/>
              </a:spcAft>
              <a:buClr>
                <a:srgbClr val="000000"/>
              </a:buClr>
              <a:buSzPct val="100000"/>
              <a:buFont typeface="Arial" charset="0"/>
              <a:buNone/>
              <a:tabLst/>
            </a:pPr>
            <a:r>
              <a:rPr kumimoji="0" lang="fr-FR" sz="2000" b="1" i="0" u="none" strike="noStrike" cap="none" normalizeH="0" baseline="0" dirty="0">
                <a:ln>
                  <a:noFill/>
                </a:ln>
                <a:solidFill>
                  <a:srgbClr val="002060"/>
                </a:solidFill>
                <a:effectLst/>
                <a:latin typeface="Arial" charset="0"/>
                <a:ea typeface="ＭＳ Ｐゴシック" charset="0"/>
                <a:cs typeface="Arial Unicode MS" charset="0"/>
              </a:rPr>
              <a:t>Quelques questionnaires sont arrivés hors - délai</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755650" y="369888"/>
            <a:ext cx="5903913" cy="633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fr-FR" altLang="fr-FR" sz="3500" b="1" dirty="0">
                <a:solidFill>
                  <a:srgbClr val="FFFFFF"/>
                </a:solidFill>
                <a:latin typeface="Candara" pitchFamily="34" charset="0"/>
              </a:rPr>
              <a:t>Profil </a:t>
            </a:r>
          </a:p>
        </p:txBody>
      </p:sp>
      <p:pic>
        <p:nvPicPr>
          <p:cNvPr id="4101"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Graphique 6">
            <a:extLst>
              <a:ext uri="{FF2B5EF4-FFF2-40B4-BE49-F238E27FC236}">
                <a16:creationId xmlns:a16="http://schemas.microsoft.com/office/drawing/2014/main" xmlns="" id="{D32893FC-6F67-47CB-AEF6-3BCF0F6E6F63}"/>
              </a:ext>
            </a:extLst>
          </p:cNvPr>
          <p:cNvGraphicFramePr>
            <a:graphicFrameLocks/>
          </p:cNvGraphicFramePr>
          <p:nvPr>
            <p:extLst>
              <p:ext uri="{D42A27DB-BD31-4B8C-83A1-F6EECF244321}">
                <p14:modId xmlns:p14="http://schemas.microsoft.com/office/powerpoint/2010/main" val="2500857384"/>
              </p:ext>
            </p:extLst>
          </p:nvPr>
        </p:nvGraphicFramePr>
        <p:xfrm>
          <a:off x="-756592" y="1536344"/>
          <a:ext cx="5903912" cy="5108929"/>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mc:Choice xmlns:cx2="http://schemas.microsoft.com/office/drawing/2015/10/21/chartex" xmlns="" Requires="cx2">
          <p:graphicFrame>
            <p:nvGraphicFramePr>
              <p:cNvPr id="8" name="Graphique 7">
                <a:extLst>
                  <a:ext uri="{FF2B5EF4-FFF2-40B4-BE49-F238E27FC236}">
                    <a16:creationId xmlns:a16="http://schemas.microsoft.com/office/drawing/2014/main" id="{044A95F1-1FDE-4D00-A366-7A410F63C218}"/>
                  </a:ext>
                </a:extLst>
              </p:cNvPr>
              <p:cNvGraphicFramePr/>
              <p:nvPr>
                <p:extLst>
                  <p:ext uri="{D42A27DB-BD31-4B8C-83A1-F6EECF244321}">
                    <p14:modId xmlns:p14="http://schemas.microsoft.com/office/powerpoint/2010/main" val="4202139864"/>
                  </p:ext>
                </p:extLst>
              </p:nvPr>
            </p:nvGraphicFramePr>
            <p:xfrm>
              <a:off x="4283968" y="1536344"/>
              <a:ext cx="4752528" cy="4404667"/>
            </p:xfrm>
            <a:graphic>
              <a:graphicData uri="http://schemas.microsoft.com/office/drawing/2014/chartex">
                <cx:chart xmlns:cx="http://schemas.microsoft.com/office/drawing/2014/chartex" xmlns:r="http://schemas.openxmlformats.org/officeDocument/2006/relationships" r:id="rId5"/>
              </a:graphicData>
            </a:graphic>
          </p:graphicFrame>
        </mc:Choice>
        <mc:Fallback>
          <p:pic>
            <p:nvPicPr>
              <p:cNvPr id="8" name="Graphique 7">
                <a:extLst>
                  <a:ext uri="{FF2B5EF4-FFF2-40B4-BE49-F238E27FC236}">
                    <a16:creationId xmlns:a16="http://schemas.microsoft.com/office/drawing/2014/main" xmlns="" xmlns:cx2="http://schemas.microsoft.com/office/drawing/2015/10/21/chartex" id="{044A95F1-1FDE-4D00-A366-7A410F63C218}"/>
                  </a:ext>
                </a:extLst>
              </p:cNvPr>
              <p:cNvPicPr>
                <a:picLocks noGrp="1" noRot="1" noChangeAspect="1" noMove="1" noResize="1" noEditPoints="1" noAdjustHandles="1" noChangeArrowheads="1" noChangeShapeType="1"/>
              </p:cNvPicPr>
              <p:nvPr/>
            </p:nvPicPr>
            <p:blipFill>
              <a:blip r:embed="rId6"/>
              <a:stretch>
                <a:fillRect/>
              </a:stretch>
            </p:blipFill>
            <p:spPr>
              <a:xfrm>
                <a:off x="4283968" y="1536344"/>
                <a:ext cx="4752528" cy="4404667"/>
              </a:xfrm>
              <a:prstGeom prst="rect">
                <a:avLst/>
              </a:prstGeom>
            </p:spPr>
          </p:pic>
        </mc:Fallback>
      </mc:AlternateContent>
      <p:sp>
        <p:nvSpPr>
          <p:cNvPr id="9" name="Espace réservé du numéro de diapositive 1">
            <a:extLst>
              <a:ext uri="{FF2B5EF4-FFF2-40B4-BE49-F238E27FC236}">
                <a16:creationId xmlns:a16="http://schemas.microsoft.com/office/drawing/2014/main" xmlns="" id="{7DA547DD-FC62-4E45-9997-8F38D5197F7E}"/>
              </a:ext>
            </a:extLst>
          </p:cNvPr>
          <p:cNvSpPr>
            <a:spLocks noGrp="1"/>
          </p:cNvSpPr>
          <p:nvPr>
            <p:ph type="sldNum" sz="quarter" idx="12"/>
          </p:nvPr>
        </p:nvSpPr>
        <p:spPr>
          <a:xfrm>
            <a:off x="6553200" y="6245225"/>
            <a:ext cx="2132013" cy="474663"/>
          </a:xfrm>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E71FAD3F-B4EC-41F1-9519-A7EE63D4ECB7}" type="slidenum">
              <a:rPr lang="en-GB" altLang="fr-FR" sz="1400" smtClean="0">
                <a:solidFill>
                  <a:srgbClr val="000000"/>
                </a:solidFill>
                <a:ea typeface="Arial Unicode MS" pitchFamily="34" charset="-128"/>
              </a:rPr>
              <a:pPr eaLnBrk="1" hangingPunct="1">
                <a:defRPr/>
              </a:pPr>
              <a:t>4</a:t>
            </a:fld>
            <a:endParaRPr lang="en-GB" altLang="fr-FR" sz="1400" dirty="0">
              <a:solidFill>
                <a:srgbClr val="000000"/>
              </a:solidFill>
              <a:ea typeface="Arial Unicode MS" pitchFamily="34" charset="-128"/>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457994" y="80963"/>
            <a:ext cx="8424862" cy="11717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en-GB" altLang="fr-FR" sz="3500" b="1" dirty="0">
                <a:solidFill>
                  <a:srgbClr val="FFFFFF"/>
                </a:solidFill>
                <a:latin typeface="Candara" pitchFamily="34" charset="0"/>
              </a:rPr>
              <a:t>Prise de </a:t>
            </a:r>
            <a:r>
              <a:rPr lang="en-GB" altLang="fr-FR" sz="3500" b="1" dirty="0" err="1">
                <a:solidFill>
                  <a:srgbClr val="FFFFFF"/>
                </a:solidFill>
                <a:latin typeface="Candara" pitchFamily="34" charset="0"/>
              </a:rPr>
              <a:t>connaissance</a:t>
            </a:r>
            <a:r>
              <a:rPr lang="en-GB" altLang="fr-FR" sz="3500" b="1" dirty="0">
                <a:solidFill>
                  <a:srgbClr val="FFFFFF"/>
                </a:solidFill>
                <a:latin typeface="Candara" pitchFamily="34" charset="0"/>
              </a:rPr>
              <a:t> des </a:t>
            </a:r>
            <a:r>
              <a:rPr lang="en-GB" altLang="fr-FR" sz="3500" b="1" dirty="0" err="1">
                <a:solidFill>
                  <a:srgbClr val="FFFFFF"/>
                </a:solidFill>
                <a:latin typeface="Candara" pitchFamily="34" charset="0"/>
              </a:rPr>
              <a:t>informations</a:t>
            </a:r>
            <a:r>
              <a:rPr lang="en-GB" altLang="fr-FR" sz="3500" b="1" dirty="0">
                <a:solidFill>
                  <a:srgbClr val="FFFFFF"/>
                </a:solidFill>
                <a:latin typeface="Candara" pitchFamily="34" charset="0"/>
              </a:rPr>
              <a:t> de la Ville</a:t>
            </a:r>
          </a:p>
        </p:txBody>
      </p:sp>
      <p:pic>
        <p:nvPicPr>
          <p:cNvPr id="5125"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E71FAD3F-B4EC-41F1-9519-A7EE63D4ECB7}" type="slidenum">
              <a:rPr lang="en-GB" altLang="fr-FR" sz="1400" smtClean="0">
                <a:solidFill>
                  <a:srgbClr val="000000"/>
                </a:solidFill>
                <a:ea typeface="Arial Unicode MS" pitchFamily="34" charset="-128"/>
              </a:rPr>
              <a:pPr eaLnBrk="1" hangingPunct="1">
                <a:defRPr/>
              </a:pPr>
              <a:t>5</a:t>
            </a:fld>
            <a:endParaRPr lang="en-GB" altLang="fr-FR" sz="1400" dirty="0">
              <a:solidFill>
                <a:srgbClr val="000000"/>
              </a:solidFill>
              <a:ea typeface="Arial Unicode MS" pitchFamily="34" charset="-128"/>
            </a:endParaRPr>
          </a:p>
        </p:txBody>
      </p:sp>
      <mc:AlternateContent xmlns:mc="http://schemas.openxmlformats.org/markup-compatibility/2006">
        <mc:Choice xmlns:cx1="http://schemas.microsoft.com/office/drawing/2015/9/8/chartex" xmlns="" Requires="cx1">
          <p:graphicFrame>
            <p:nvGraphicFramePr>
              <p:cNvPr id="7" name="Graphique 6">
                <a:extLst>
                  <a:ext uri="{FF2B5EF4-FFF2-40B4-BE49-F238E27FC236}">
                    <a16:creationId xmlns:a16="http://schemas.microsoft.com/office/drawing/2014/main" id="{1F930088-F2E7-495D-B582-B82BF6803F6F}"/>
                  </a:ext>
                </a:extLst>
              </p:cNvPr>
              <p:cNvGraphicFramePr/>
              <p:nvPr>
                <p:extLst>
                  <p:ext uri="{D42A27DB-BD31-4B8C-83A1-F6EECF244321}">
                    <p14:modId xmlns:p14="http://schemas.microsoft.com/office/powerpoint/2010/main" val="2203539972"/>
                  </p:ext>
                </p:extLst>
              </p:nvPr>
            </p:nvGraphicFramePr>
            <p:xfrm>
              <a:off x="3920854" y="1424128"/>
              <a:ext cx="5184477" cy="4909203"/>
            </p:xfrm>
            <a:graphic>
              <a:graphicData uri="http://schemas.microsoft.com/office/drawing/2014/chartex">
                <cx:chart xmlns:cx="http://schemas.microsoft.com/office/drawing/2014/chartex" xmlns:r="http://schemas.openxmlformats.org/officeDocument/2006/relationships" r:id="rId4"/>
              </a:graphicData>
            </a:graphic>
          </p:graphicFrame>
        </mc:Choice>
        <mc:Fallback>
          <p:pic>
            <p:nvPicPr>
              <p:cNvPr id="7" name="Graphique 6">
                <a:extLst>
                  <a:ext uri="{FF2B5EF4-FFF2-40B4-BE49-F238E27FC236}">
                    <a16:creationId xmlns:a16="http://schemas.microsoft.com/office/drawing/2014/main" xmlns="" xmlns:cx1="http://schemas.microsoft.com/office/drawing/2015/9/8/chartex" id="{1F930088-F2E7-495D-B582-B82BF6803F6F}"/>
                  </a:ext>
                </a:extLst>
              </p:cNvPr>
              <p:cNvPicPr>
                <a:picLocks noGrp="1" noRot="1" noChangeAspect="1" noMove="1" noResize="1" noEditPoints="1" noAdjustHandles="1" noChangeArrowheads="1" noChangeShapeType="1"/>
              </p:cNvPicPr>
              <p:nvPr/>
            </p:nvPicPr>
            <p:blipFill>
              <a:blip r:embed="rId5"/>
              <a:stretch>
                <a:fillRect/>
              </a:stretch>
            </p:blipFill>
            <p:spPr>
              <a:xfrm>
                <a:off x="3920854" y="1424128"/>
                <a:ext cx="5184477" cy="4909203"/>
              </a:xfrm>
              <a:prstGeom prst="rect">
                <a:avLst/>
              </a:prstGeom>
            </p:spPr>
          </p:pic>
        </mc:Fallback>
      </mc:AlternateContent>
      <p:graphicFrame>
        <p:nvGraphicFramePr>
          <p:cNvPr id="4" name="Tableau 3">
            <a:extLst>
              <a:ext uri="{FF2B5EF4-FFF2-40B4-BE49-F238E27FC236}">
                <a16:creationId xmlns:a16="http://schemas.microsoft.com/office/drawing/2014/main" xmlns="" id="{4542C7C0-5BF2-4D3E-8389-F0CE4AEE8513}"/>
              </a:ext>
            </a:extLst>
          </p:cNvPr>
          <p:cNvGraphicFramePr>
            <a:graphicFrameLocks noGrp="1"/>
          </p:cNvGraphicFramePr>
          <p:nvPr>
            <p:extLst>
              <p:ext uri="{D42A27DB-BD31-4B8C-83A1-F6EECF244321}">
                <p14:modId xmlns:p14="http://schemas.microsoft.com/office/powerpoint/2010/main" val="711380627"/>
              </p:ext>
            </p:extLst>
          </p:nvPr>
        </p:nvGraphicFramePr>
        <p:xfrm>
          <a:off x="430589" y="1822917"/>
          <a:ext cx="3168352" cy="4186234"/>
        </p:xfrm>
        <a:graphic>
          <a:graphicData uri="http://schemas.openxmlformats.org/drawingml/2006/table">
            <a:tbl>
              <a:tblPr firstRow="1" firstCol="1" bandRow="1">
                <a:tableStyleId>{93296810-A885-4BE3-A3E7-6D5BEEA58F35}</a:tableStyleId>
              </a:tblPr>
              <a:tblGrid>
                <a:gridCol w="1280094">
                  <a:extLst>
                    <a:ext uri="{9D8B030D-6E8A-4147-A177-3AD203B41FA5}">
                      <a16:colId xmlns:a16="http://schemas.microsoft.com/office/drawing/2014/main" xmlns="" val="2350667935"/>
                    </a:ext>
                  </a:extLst>
                </a:gridCol>
                <a:gridCol w="944129">
                  <a:extLst>
                    <a:ext uri="{9D8B030D-6E8A-4147-A177-3AD203B41FA5}">
                      <a16:colId xmlns:a16="http://schemas.microsoft.com/office/drawing/2014/main" xmlns="" val="3463331641"/>
                    </a:ext>
                  </a:extLst>
                </a:gridCol>
                <a:gridCol w="944129">
                  <a:extLst>
                    <a:ext uri="{9D8B030D-6E8A-4147-A177-3AD203B41FA5}">
                      <a16:colId xmlns:a16="http://schemas.microsoft.com/office/drawing/2014/main" xmlns="" val="151303207"/>
                    </a:ext>
                  </a:extLst>
                </a:gridCol>
              </a:tblGrid>
              <a:tr h="322018">
                <a:tc>
                  <a:txBody>
                    <a:bodyPr/>
                    <a:lstStyle/>
                    <a:p>
                      <a:pPr algn="ctr">
                        <a:lnSpc>
                          <a:spcPct val="107000"/>
                        </a:lnSpc>
                        <a:spcAft>
                          <a:spcPts val="800"/>
                        </a:spcAft>
                      </a:pPr>
                      <a:r>
                        <a:rPr lang="fr-FR" sz="700" dirty="0">
                          <a:effectLst/>
                        </a:rPr>
                        <a:t>Prise de connaissance</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Nb. cit.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Fréq.</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2096844237"/>
                  </a:ext>
                </a:extLst>
              </a:tr>
              <a:tr h="322018">
                <a:tc>
                  <a:txBody>
                    <a:bodyPr/>
                    <a:lstStyle/>
                    <a:p>
                      <a:pPr algn="ctr">
                        <a:lnSpc>
                          <a:spcPct val="107000"/>
                        </a:lnSpc>
                        <a:spcAft>
                          <a:spcPts val="800"/>
                        </a:spcAft>
                      </a:pPr>
                      <a:r>
                        <a:rPr lang="fr-FR" sz="700" dirty="0">
                          <a:effectLst/>
                        </a:rPr>
                        <a:t>Non réponse</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2</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0,60%</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1404126589"/>
                  </a:ext>
                </a:extLst>
              </a:tr>
              <a:tr h="322018">
                <a:tc>
                  <a:txBody>
                    <a:bodyPr/>
                    <a:lstStyle/>
                    <a:p>
                      <a:pPr algn="ctr">
                        <a:lnSpc>
                          <a:spcPct val="107000"/>
                        </a:lnSpc>
                        <a:spcAft>
                          <a:spcPts val="800"/>
                        </a:spcAft>
                      </a:pPr>
                      <a:r>
                        <a:rPr lang="fr-FR" sz="700">
                          <a:effectLst/>
                        </a:rPr>
                        <a:t>Magny Mag</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314</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92,60%</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3601471233"/>
                  </a:ext>
                </a:extLst>
              </a:tr>
              <a:tr h="322018">
                <a:tc>
                  <a:txBody>
                    <a:bodyPr/>
                    <a:lstStyle/>
                    <a:p>
                      <a:pPr algn="ctr">
                        <a:lnSpc>
                          <a:spcPct val="107000"/>
                        </a:lnSpc>
                        <a:spcAft>
                          <a:spcPts val="800"/>
                        </a:spcAft>
                      </a:pPr>
                      <a:r>
                        <a:rPr lang="fr-FR" sz="700">
                          <a:effectLst/>
                        </a:rPr>
                        <a:t>Tracts, flyers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72</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21,20%</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2183535206"/>
                  </a:ext>
                </a:extLst>
              </a:tr>
              <a:tr h="322018">
                <a:tc>
                  <a:txBody>
                    <a:bodyPr/>
                    <a:lstStyle/>
                    <a:p>
                      <a:pPr algn="ctr">
                        <a:lnSpc>
                          <a:spcPct val="107000"/>
                        </a:lnSpc>
                        <a:spcAft>
                          <a:spcPts val="800"/>
                        </a:spcAft>
                      </a:pPr>
                      <a:r>
                        <a:rPr lang="fr-FR" sz="700">
                          <a:effectLst/>
                        </a:rPr>
                        <a:t>Lettres d'information</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152</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44,80%</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955293608"/>
                  </a:ext>
                </a:extLst>
              </a:tr>
              <a:tr h="322018">
                <a:tc>
                  <a:txBody>
                    <a:bodyPr/>
                    <a:lstStyle/>
                    <a:p>
                      <a:pPr algn="ctr">
                        <a:lnSpc>
                          <a:spcPct val="107000"/>
                        </a:lnSpc>
                        <a:spcAft>
                          <a:spcPts val="800"/>
                        </a:spcAft>
                      </a:pPr>
                      <a:r>
                        <a:rPr lang="fr-FR" sz="700">
                          <a:effectLst/>
                        </a:rPr>
                        <a:t>Site internet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104</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30,70%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2391339432"/>
                  </a:ext>
                </a:extLst>
              </a:tr>
              <a:tr h="322018">
                <a:tc>
                  <a:txBody>
                    <a:bodyPr/>
                    <a:lstStyle/>
                    <a:p>
                      <a:pPr algn="ctr">
                        <a:lnSpc>
                          <a:spcPct val="107000"/>
                        </a:lnSpc>
                        <a:spcAft>
                          <a:spcPts val="800"/>
                        </a:spcAft>
                      </a:pPr>
                      <a:r>
                        <a:rPr lang="fr-FR" sz="700">
                          <a:effectLst/>
                        </a:rPr>
                        <a:t>Newsletter</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72</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21,20%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1181188012"/>
                  </a:ext>
                </a:extLst>
              </a:tr>
              <a:tr h="322018">
                <a:tc>
                  <a:txBody>
                    <a:bodyPr/>
                    <a:lstStyle/>
                    <a:p>
                      <a:pPr algn="ctr">
                        <a:lnSpc>
                          <a:spcPct val="107000"/>
                        </a:lnSpc>
                        <a:spcAft>
                          <a:spcPts val="800"/>
                        </a:spcAft>
                      </a:pPr>
                      <a:r>
                        <a:rPr lang="fr-FR" sz="700">
                          <a:effectLst/>
                        </a:rPr>
                        <a:t>Facebook</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54</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15,90%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1208419079"/>
                  </a:ext>
                </a:extLst>
              </a:tr>
              <a:tr h="322018">
                <a:tc>
                  <a:txBody>
                    <a:bodyPr/>
                    <a:lstStyle/>
                    <a:p>
                      <a:pPr algn="ctr">
                        <a:lnSpc>
                          <a:spcPct val="107000"/>
                        </a:lnSpc>
                        <a:spcAft>
                          <a:spcPts val="800"/>
                        </a:spcAft>
                      </a:pPr>
                      <a:r>
                        <a:rPr lang="fr-FR" sz="700">
                          <a:effectLst/>
                        </a:rPr>
                        <a:t>Twitter</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1</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0,30%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1568647328"/>
                  </a:ext>
                </a:extLst>
              </a:tr>
              <a:tr h="322018">
                <a:tc>
                  <a:txBody>
                    <a:bodyPr/>
                    <a:lstStyle/>
                    <a:p>
                      <a:pPr algn="ctr">
                        <a:lnSpc>
                          <a:spcPct val="107000"/>
                        </a:lnSpc>
                        <a:spcAft>
                          <a:spcPts val="800"/>
                        </a:spcAft>
                      </a:pPr>
                      <a:r>
                        <a:rPr lang="fr-FR" sz="700">
                          <a:effectLst/>
                        </a:rPr>
                        <a:t>Instagram</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1</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0,30%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1704005217"/>
                  </a:ext>
                </a:extLst>
              </a:tr>
              <a:tr h="322018">
                <a:tc>
                  <a:txBody>
                    <a:bodyPr/>
                    <a:lstStyle/>
                    <a:p>
                      <a:pPr algn="ctr">
                        <a:lnSpc>
                          <a:spcPct val="107000"/>
                        </a:lnSpc>
                        <a:spcAft>
                          <a:spcPts val="800"/>
                        </a:spcAft>
                      </a:pPr>
                      <a:r>
                        <a:rPr lang="fr-FR" sz="700">
                          <a:effectLst/>
                        </a:rPr>
                        <a:t>Application mobile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11</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3,20%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3252000336"/>
                  </a:ext>
                </a:extLst>
              </a:tr>
              <a:tr h="322018">
                <a:tc>
                  <a:txBody>
                    <a:bodyPr/>
                    <a:lstStyle/>
                    <a:p>
                      <a:pPr algn="ctr">
                        <a:lnSpc>
                          <a:spcPct val="107000"/>
                        </a:lnSpc>
                        <a:spcAft>
                          <a:spcPts val="800"/>
                        </a:spcAft>
                      </a:pPr>
                      <a:r>
                        <a:rPr lang="fr-FR" sz="700">
                          <a:effectLst/>
                        </a:rPr>
                        <a:t>Autre*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10*</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dirty="0">
                          <a:effectLst/>
                        </a:rPr>
                        <a:t>2,90%</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661884755"/>
                  </a:ext>
                </a:extLst>
              </a:tr>
              <a:tr h="322018">
                <a:tc>
                  <a:txBody>
                    <a:bodyPr/>
                    <a:lstStyle/>
                    <a:p>
                      <a:pPr algn="ctr">
                        <a:lnSpc>
                          <a:spcPct val="107000"/>
                        </a:lnSpc>
                        <a:spcAft>
                          <a:spcPts val="800"/>
                        </a:spcAft>
                      </a:pPr>
                      <a:r>
                        <a:rPr lang="fr-FR" sz="700">
                          <a:effectLst/>
                        </a:rPr>
                        <a:t>TOTAL OBS.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spcAft>
                          <a:spcPts val="800"/>
                        </a:spcAft>
                      </a:pPr>
                      <a:r>
                        <a:rPr lang="fr-FR" sz="700">
                          <a:effectLst/>
                        </a:rPr>
                        <a:t>339</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27271" marR="27271" marT="0" marB="0" anchor="ctr"/>
                </a:tc>
                <a:tc>
                  <a:txBody>
                    <a:bodyPr/>
                    <a:lstStyle/>
                    <a:p>
                      <a:pPr algn="ctr">
                        <a:lnSpc>
                          <a:spcPct val="107000"/>
                        </a:lnSpc>
                      </a:pPr>
                      <a:endParaRPr lang="fr-FR" sz="700" dirty="0">
                        <a:effectLst/>
                        <a:latin typeface="Calibri" panose="020F0502020204030204" pitchFamily="34" charset="0"/>
                        <a:cs typeface="Times New Roman" panose="02020603050405020304" pitchFamily="18" charset="0"/>
                      </a:endParaRPr>
                    </a:p>
                  </a:txBody>
                  <a:tcPr marL="27271" marR="27271" marT="0" marB="0" anchor="ctr"/>
                </a:tc>
                <a:extLst>
                  <a:ext uri="{0D108BD9-81ED-4DB2-BD59-A6C34878D82A}">
                    <a16:rowId xmlns:a16="http://schemas.microsoft.com/office/drawing/2014/main" xmlns="" val="907203962"/>
                  </a:ext>
                </a:extLst>
              </a:tr>
            </a:tbl>
          </a:graphicData>
        </a:graphic>
      </p:graphicFrame>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755576" y="346223"/>
            <a:ext cx="7344742" cy="633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en-GB" altLang="fr-FR" sz="3500" b="1" dirty="0">
                <a:solidFill>
                  <a:srgbClr val="FFFFFF"/>
                </a:solidFill>
                <a:latin typeface="Candara" pitchFamily="34" charset="0"/>
              </a:rPr>
              <a:t>Supports </a:t>
            </a:r>
            <a:r>
              <a:rPr lang="en-GB" altLang="fr-FR" sz="3500" b="1" dirty="0" err="1">
                <a:solidFill>
                  <a:srgbClr val="FFFFFF"/>
                </a:solidFill>
                <a:latin typeface="Candara" pitchFamily="34" charset="0"/>
              </a:rPr>
              <a:t>d’informations</a:t>
            </a:r>
            <a:r>
              <a:rPr lang="en-GB" altLang="fr-FR" sz="3500" b="1" dirty="0">
                <a:solidFill>
                  <a:srgbClr val="FFFFFF"/>
                </a:solidFill>
                <a:latin typeface="Candara" pitchFamily="34" charset="0"/>
              </a:rPr>
              <a:t> </a:t>
            </a:r>
            <a:r>
              <a:rPr lang="en-GB" altLang="fr-FR" sz="3500" b="1" dirty="0" err="1">
                <a:solidFill>
                  <a:srgbClr val="FFFFFF"/>
                </a:solidFill>
                <a:latin typeface="Candara" pitchFamily="34" charset="0"/>
              </a:rPr>
              <a:t>préférés</a:t>
            </a:r>
            <a:endParaRPr lang="en-GB" altLang="fr-FR" sz="3500" b="1" dirty="0">
              <a:solidFill>
                <a:srgbClr val="FFFFFF"/>
              </a:solidFill>
              <a:latin typeface="Candara" pitchFamily="34" charset="0"/>
            </a:endParaRPr>
          </a:p>
        </p:txBody>
      </p:sp>
      <p:pic>
        <p:nvPicPr>
          <p:cNvPr id="6149"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BB920CB0-300C-4B16-BF2D-1A052C598732}" type="slidenum">
              <a:rPr lang="en-GB" altLang="fr-FR" sz="1400" smtClean="0">
                <a:solidFill>
                  <a:srgbClr val="000000"/>
                </a:solidFill>
                <a:ea typeface="Arial Unicode MS" pitchFamily="34" charset="-128"/>
              </a:rPr>
              <a:pPr eaLnBrk="1" hangingPunct="1">
                <a:defRPr/>
              </a:pPr>
              <a:t>6</a:t>
            </a:fld>
            <a:endParaRPr lang="en-GB" altLang="fr-FR" sz="1400">
              <a:solidFill>
                <a:srgbClr val="000000"/>
              </a:solidFill>
              <a:ea typeface="Arial Unicode MS" pitchFamily="34" charset="-128"/>
            </a:endParaRPr>
          </a:p>
        </p:txBody>
      </p:sp>
      <p:graphicFrame>
        <p:nvGraphicFramePr>
          <p:cNvPr id="12" name="Graphique 11">
            <a:extLst>
              <a:ext uri="{FF2B5EF4-FFF2-40B4-BE49-F238E27FC236}">
                <a16:creationId xmlns:a16="http://schemas.microsoft.com/office/drawing/2014/main" xmlns="" id="{83C53F0C-04A9-4103-AAD4-38710E8327D5}"/>
              </a:ext>
            </a:extLst>
          </p:cNvPr>
          <p:cNvGraphicFramePr>
            <a:graphicFrameLocks/>
          </p:cNvGraphicFramePr>
          <p:nvPr>
            <p:extLst>
              <p:ext uri="{D42A27DB-BD31-4B8C-83A1-F6EECF244321}">
                <p14:modId xmlns:p14="http://schemas.microsoft.com/office/powerpoint/2010/main" val="3062669704"/>
              </p:ext>
            </p:extLst>
          </p:nvPr>
        </p:nvGraphicFramePr>
        <p:xfrm>
          <a:off x="971600" y="1340768"/>
          <a:ext cx="7713613" cy="446449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755650" y="369888"/>
            <a:ext cx="5903913" cy="633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en-GB" altLang="fr-FR" sz="3500" b="1" dirty="0" err="1">
                <a:solidFill>
                  <a:srgbClr val="FFFFFF"/>
                </a:solidFill>
                <a:latin typeface="Candara" pitchFamily="34" charset="0"/>
              </a:rPr>
              <a:t>Intégrer</a:t>
            </a:r>
            <a:r>
              <a:rPr lang="en-GB" altLang="fr-FR" sz="3500" b="1" dirty="0">
                <a:solidFill>
                  <a:srgbClr val="FFFFFF"/>
                </a:solidFill>
                <a:latin typeface="Candara" pitchFamily="34" charset="0"/>
              </a:rPr>
              <a:t> le </a:t>
            </a:r>
            <a:r>
              <a:rPr lang="en-GB" altLang="fr-FR" sz="3500" b="1" dirty="0" err="1">
                <a:solidFill>
                  <a:srgbClr val="FFFFFF"/>
                </a:solidFill>
                <a:latin typeface="Candara" pitchFamily="34" charset="0"/>
              </a:rPr>
              <a:t>comité</a:t>
            </a:r>
            <a:r>
              <a:rPr lang="en-GB" altLang="fr-FR" sz="3500" b="1" dirty="0">
                <a:solidFill>
                  <a:srgbClr val="FFFFFF"/>
                </a:solidFill>
                <a:latin typeface="Candara" pitchFamily="34" charset="0"/>
              </a:rPr>
              <a:t> </a:t>
            </a:r>
            <a:r>
              <a:rPr lang="en-GB" altLang="fr-FR" sz="3500" b="1" dirty="0" err="1">
                <a:solidFill>
                  <a:srgbClr val="FFFFFF"/>
                </a:solidFill>
                <a:latin typeface="Candara" pitchFamily="34" charset="0"/>
              </a:rPr>
              <a:t>consultatif</a:t>
            </a:r>
            <a:endParaRPr lang="en-GB" altLang="fr-FR" sz="3500" b="1" dirty="0">
              <a:solidFill>
                <a:srgbClr val="FFFFFF"/>
              </a:solidFill>
              <a:latin typeface="Candara" pitchFamily="34" charset="0"/>
            </a:endParaRPr>
          </a:p>
        </p:txBody>
      </p:sp>
      <p:sp>
        <p:nvSpPr>
          <p:cNvPr id="19465" name="Rectangle 9"/>
          <p:cNvSpPr>
            <a:spLocks noChangeArrowheads="1"/>
          </p:cNvSpPr>
          <p:nvPr/>
        </p:nvSpPr>
        <p:spPr bwMode="auto">
          <a:xfrm>
            <a:off x="179512" y="1165014"/>
            <a:ext cx="8964488" cy="16024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800100" indent="-3429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marL="457200" lvl="1" indent="0" eaLnBrk="1" hangingPunct="1">
              <a:spcBef>
                <a:spcPts val="800"/>
              </a:spcBef>
              <a:defRPr/>
            </a:pPr>
            <a:endParaRPr lang="en-GB" altLang="fr-FR" dirty="0">
              <a:solidFill>
                <a:srgbClr val="000000"/>
              </a:solidFill>
              <a:latin typeface="Candara" pitchFamily="34" charset="0"/>
            </a:endParaRPr>
          </a:p>
          <a:p>
            <a:pPr algn="ctr" eaLnBrk="1" hangingPunct="1">
              <a:lnSpc>
                <a:spcPct val="100000"/>
              </a:lnSpc>
              <a:spcBef>
                <a:spcPts val="700"/>
              </a:spcBef>
              <a:buFont typeface="Arial" pitchFamily="34" charset="0"/>
              <a:buNone/>
              <a:defRPr/>
            </a:pPr>
            <a:r>
              <a:rPr lang="en-GB" altLang="fr-FR" sz="3200" b="1" dirty="0">
                <a:solidFill>
                  <a:srgbClr val="00B050"/>
                </a:solidFill>
                <a:latin typeface="Candara" pitchFamily="34" charset="0"/>
              </a:rPr>
              <a:t>Les 28 </a:t>
            </a:r>
            <a:r>
              <a:rPr lang="en-GB" altLang="fr-FR" sz="3200" b="1" dirty="0" err="1">
                <a:solidFill>
                  <a:srgbClr val="00B050"/>
                </a:solidFill>
                <a:latin typeface="Candara" pitchFamily="34" charset="0"/>
              </a:rPr>
              <a:t>personnes</a:t>
            </a:r>
            <a:r>
              <a:rPr lang="en-GB" altLang="fr-FR" sz="3200" b="1" dirty="0">
                <a:solidFill>
                  <a:srgbClr val="00B050"/>
                </a:solidFill>
                <a:latin typeface="Candara" pitchFamily="34" charset="0"/>
              </a:rPr>
              <a:t> </a:t>
            </a:r>
            <a:r>
              <a:rPr lang="en-GB" altLang="fr-FR" sz="3200" b="1" dirty="0" err="1">
                <a:solidFill>
                  <a:srgbClr val="00B050"/>
                </a:solidFill>
                <a:latin typeface="Candara" pitchFamily="34" charset="0"/>
              </a:rPr>
              <a:t>ont</a:t>
            </a:r>
            <a:r>
              <a:rPr lang="en-GB" altLang="fr-FR" sz="3200" b="1" dirty="0">
                <a:solidFill>
                  <a:srgbClr val="00B050"/>
                </a:solidFill>
                <a:latin typeface="Candara" pitchFamily="34" charset="0"/>
              </a:rPr>
              <a:t> </a:t>
            </a:r>
            <a:r>
              <a:rPr lang="en-GB" altLang="fr-FR" sz="3200" b="1" dirty="0" err="1">
                <a:solidFill>
                  <a:srgbClr val="00B050"/>
                </a:solidFill>
                <a:latin typeface="Candara" pitchFamily="34" charset="0"/>
              </a:rPr>
              <a:t>émis</a:t>
            </a:r>
            <a:r>
              <a:rPr lang="en-GB" altLang="fr-FR" sz="3200" b="1" dirty="0">
                <a:solidFill>
                  <a:srgbClr val="00B050"/>
                </a:solidFill>
                <a:latin typeface="Candara" pitchFamily="34" charset="0"/>
              </a:rPr>
              <a:t> le </a:t>
            </a:r>
            <a:r>
              <a:rPr lang="en-GB" altLang="fr-FR" sz="3200" b="1" dirty="0" err="1">
                <a:solidFill>
                  <a:srgbClr val="00B050"/>
                </a:solidFill>
                <a:latin typeface="Candara" pitchFamily="34" charset="0"/>
              </a:rPr>
              <a:t>souhait</a:t>
            </a:r>
            <a:r>
              <a:rPr lang="en-GB" altLang="fr-FR" sz="3200" b="1" dirty="0">
                <a:solidFill>
                  <a:srgbClr val="00B050"/>
                </a:solidFill>
                <a:latin typeface="Candara" pitchFamily="34" charset="0"/>
              </a:rPr>
              <a:t> </a:t>
            </a:r>
            <a:r>
              <a:rPr lang="en-GB" altLang="fr-FR" sz="3200" b="1" dirty="0" err="1">
                <a:solidFill>
                  <a:srgbClr val="00B050"/>
                </a:solidFill>
                <a:latin typeface="Candara" pitchFamily="34" charset="0"/>
              </a:rPr>
              <a:t>d’intégrer</a:t>
            </a:r>
            <a:r>
              <a:rPr lang="en-GB" altLang="fr-FR" sz="3200" b="1" dirty="0">
                <a:solidFill>
                  <a:srgbClr val="00B050"/>
                </a:solidFill>
                <a:latin typeface="Candara" pitchFamily="34" charset="0"/>
              </a:rPr>
              <a:t> </a:t>
            </a:r>
          </a:p>
          <a:p>
            <a:pPr algn="ctr" eaLnBrk="1" hangingPunct="1">
              <a:lnSpc>
                <a:spcPct val="100000"/>
              </a:lnSpc>
              <a:spcBef>
                <a:spcPts val="700"/>
              </a:spcBef>
              <a:buFont typeface="Arial" pitchFamily="34" charset="0"/>
              <a:buNone/>
              <a:defRPr/>
            </a:pPr>
            <a:r>
              <a:rPr lang="en-GB" altLang="fr-FR" sz="3200" b="1" dirty="0">
                <a:solidFill>
                  <a:srgbClr val="00B050"/>
                </a:solidFill>
                <a:latin typeface="Candara" pitchFamily="34" charset="0"/>
              </a:rPr>
              <a:t>le </a:t>
            </a:r>
            <a:r>
              <a:rPr lang="en-GB" altLang="fr-FR" sz="3200" b="1" dirty="0" err="1">
                <a:solidFill>
                  <a:srgbClr val="00B050"/>
                </a:solidFill>
                <a:latin typeface="Candara" pitchFamily="34" charset="0"/>
              </a:rPr>
              <a:t>comité</a:t>
            </a:r>
            <a:r>
              <a:rPr lang="en-GB" altLang="fr-FR" sz="3200" b="1" dirty="0">
                <a:solidFill>
                  <a:srgbClr val="00B050"/>
                </a:solidFill>
                <a:latin typeface="Candara" pitchFamily="34" charset="0"/>
              </a:rPr>
              <a:t> </a:t>
            </a:r>
            <a:r>
              <a:rPr lang="en-GB" altLang="fr-FR" sz="3200" b="1" dirty="0" err="1">
                <a:solidFill>
                  <a:srgbClr val="00B050"/>
                </a:solidFill>
                <a:latin typeface="Candara" pitchFamily="34" charset="0"/>
              </a:rPr>
              <a:t>consultatif</a:t>
            </a:r>
            <a:r>
              <a:rPr lang="en-GB" altLang="fr-FR" sz="3200" b="1">
                <a:solidFill>
                  <a:srgbClr val="00B050"/>
                </a:solidFill>
                <a:latin typeface="Candara" pitchFamily="34" charset="0"/>
              </a:rPr>
              <a:t> </a:t>
            </a:r>
            <a:r>
              <a:rPr lang="en-GB" altLang="fr-FR" sz="3200" b="1" smtClean="0">
                <a:solidFill>
                  <a:srgbClr val="00B050"/>
                </a:solidFill>
                <a:latin typeface="Candara" pitchFamily="34" charset="0"/>
              </a:rPr>
              <a:t>seniors</a:t>
            </a:r>
            <a:endParaRPr lang="en-GB" altLang="fr-FR" sz="3200" b="1" dirty="0">
              <a:solidFill>
                <a:srgbClr val="00B050"/>
              </a:solidFill>
              <a:latin typeface="Candara" pitchFamily="34" charset="0"/>
            </a:endParaRPr>
          </a:p>
        </p:txBody>
      </p:sp>
      <p:pic>
        <p:nvPicPr>
          <p:cNvPr id="6149"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BB920CB0-300C-4B16-BF2D-1A052C598732}" type="slidenum">
              <a:rPr lang="en-GB" altLang="fr-FR" sz="1400" smtClean="0">
                <a:solidFill>
                  <a:srgbClr val="000000"/>
                </a:solidFill>
                <a:ea typeface="Arial Unicode MS" pitchFamily="34" charset="-128"/>
              </a:rPr>
              <a:pPr eaLnBrk="1" hangingPunct="1">
                <a:defRPr/>
              </a:pPr>
              <a:t>7</a:t>
            </a:fld>
            <a:endParaRPr lang="en-GB" altLang="fr-FR" sz="1400">
              <a:solidFill>
                <a:srgbClr val="000000"/>
              </a:solidFill>
              <a:ea typeface="Arial Unicode MS" pitchFamily="34" charset="-128"/>
            </a:endParaRPr>
          </a:p>
        </p:txBody>
      </p:sp>
      <p:graphicFrame>
        <p:nvGraphicFramePr>
          <p:cNvPr id="3" name="Tableau 2">
            <a:extLst>
              <a:ext uri="{FF2B5EF4-FFF2-40B4-BE49-F238E27FC236}">
                <a16:creationId xmlns:a16="http://schemas.microsoft.com/office/drawing/2014/main" xmlns="" id="{5462BBF0-A5BB-4209-966F-35A0219042C4}"/>
              </a:ext>
            </a:extLst>
          </p:cNvPr>
          <p:cNvGraphicFramePr>
            <a:graphicFrameLocks noGrp="1"/>
          </p:cNvGraphicFramePr>
          <p:nvPr>
            <p:extLst>
              <p:ext uri="{D42A27DB-BD31-4B8C-83A1-F6EECF244321}">
                <p14:modId xmlns:p14="http://schemas.microsoft.com/office/powerpoint/2010/main" val="3997771912"/>
              </p:ext>
            </p:extLst>
          </p:nvPr>
        </p:nvGraphicFramePr>
        <p:xfrm>
          <a:off x="4788024" y="3072557"/>
          <a:ext cx="4063555" cy="2389813"/>
        </p:xfrm>
        <a:graphic>
          <a:graphicData uri="http://schemas.openxmlformats.org/drawingml/2006/table">
            <a:tbl>
              <a:tblPr firstRow="1" firstCol="1" bandRow="1">
                <a:tableStyleId>{5C22544A-7EE6-4342-B048-85BDC9FD1C3A}</a:tableStyleId>
              </a:tblPr>
              <a:tblGrid>
                <a:gridCol w="4063555">
                  <a:extLst>
                    <a:ext uri="{9D8B030D-6E8A-4147-A177-3AD203B41FA5}">
                      <a16:colId xmlns:a16="http://schemas.microsoft.com/office/drawing/2014/main" xmlns="" val="2488714228"/>
                    </a:ext>
                  </a:extLst>
                </a:gridCol>
              </a:tblGrid>
              <a:tr h="2389813">
                <a:tc>
                  <a:txBody>
                    <a:bodyPr/>
                    <a:lstStyle/>
                    <a:p>
                      <a:pPr algn="ctr">
                        <a:lnSpc>
                          <a:spcPct val="107000"/>
                        </a:lnSpc>
                        <a:spcAft>
                          <a:spcPts val="800"/>
                        </a:spcAft>
                      </a:pPr>
                      <a:r>
                        <a:rPr lang="fr-FR"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16 FEMMES</a:t>
                      </a:r>
                    </a:p>
                  </a:txBody>
                  <a:tcPr marL="56745" marR="56745" marT="0" marB="0" anchor="ctr"/>
                </a:tc>
                <a:extLst>
                  <a:ext uri="{0D108BD9-81ED-4DB2-BD59-A6C34878D82A}">
                    <a16:rowId xmlns:a16="http://schemas.microsoft.com/office/drawing/2014/main" xmlns="" val="3475588722"/>
                  </a:ext>
                </a:extLst>
              </a:tr>
            </a:tbl>
          </a:graphicData>
        </a:graphic>
      </p:graphicFrame>
      <p:sp>
        <p:nvSpPr>
          <p:cNvPr id="4" name="ZoneTexte 3">
            <a:extLst>
              <a:ext uri="{FF2B5EF4-FFF2-40B4-BE49-F238E27FC236}">
                <a16:creationId xmlns:a16="http://schemas.microsoft.com/office/drawing/2014/main" xmlns="" id="{BFA3DFB6-F9B0-451C-B579-D26233BD8AD3}"/>
              </a:ext>
            </a:extLst>
          </p:cNvPr>
          <p:cNvSpPr txBox="1"/>
          <p:nvPr/>
        </p:nvSpPr>
        <p:spPr>
          <a:xfrm>
            <a:off x="629464" y="3387947"/>
            <a:ext cx="4063556" cy="1494961"/>
          </a:xfrm>
          <a:prstGeom prst="rect">
            <a:avLst/>
          </a:prstGeom>
          <a:solidFill>
            <a:srgbClr val="92D050"/>
          </a:solidFill>
        </p:spPr>
        <p:txBody>
          <a:bodyPr wrap="square" rtlCol="0">
            <a:spAutoFit/>
          </a:bodyPr>
          <a:lstStyle/>
          <a:p>
            <a:pPr algn="ctr"/>
            <a:endParaRPr lang="fr-FR" b="1" dirty="0">
              <a:solidFill>
                <a:srgbClr val="0070C0"/>
              </a:solidFill>
            </a:endParaRPr>
          </a:p>
          <a:p>
            <a:pPr algn="ctr"/>
            <a:endParaRPr lang="fr-FR" sz="2800" b="1" dirty="0">
              <a:solidFill>
                <a:srgbClr val="0070C0"/>
              </a:solidFill>
            </a:endParaRPr>
          </a:p>
          <a:p>
            <a:pPr algn="ctr"/>
            <a:r>
              <a:rPr lang="fr-FR" sz="2800" b="1" dirty="0">
                <a:solidFill>
                  <a:srgbClr val="0070C0"/>
                </a:solidFill>
              </a:rPr>
              <a:t>12 HOMMES</a:t>
            </a:r>
          </a:p>
          <a:p>
            <a:pPr algn="ctr"/>
            <a:endParaRPr lang="fr-FR" sz="2400" b="1" dirty="0">
              <a:solidFill>
                <a:srgbClr val="0070C0"/>
              </a:solidFill>
            </a:endParaRPr>
          </a:p>
        </p:txBody>
      </p:sp>
    </p:spTree>
    <p:extLst>
      <p:ext uri="{BB962C8B-B14F-4D97-AF65-F5344CB8AC3E}">
        <p14:creationId xmlns:p14="http://schemas.microsoft.com/office/powerpoint/2010/main" val="120521714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755650" y="369888"/>
            <a:ext cx="5903913" cy="633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en-GB" altLang="fr-FR" sz="3500" b="1" dirty="0">
                <a:solidFill>
                  <a:srgbClr val="FFFFFF"/>
                </a:solidFill>
                <a:latin typeface="Candara" pitchFamily="34" charset="0"/>
              </a:rPr>
              <a:t>Suggestions et/</a:t>
            </a:r>
            <a:r>
              <a:rPr lang="en-GB" altLang="fr-FR" sz="3500" b="1" dirty="0" err="1">
                <a:solidFill>
                  <a:srgbClr val="FFFFFF"/>
                </a:solidFill>
                <a:latin typeface="Candara" pitchFamily="34" charset="0"/>
              </a:rPr>
              <a:t>ou</a:t>
            </a:r>
            <a:r>
              <a:rPr lang="en-GB" altLang="fr-FR" sz="3500" b="1" dirty="0">
                <a:solidFill>
                  <a:srgbClr val="FFFFFF"/>
                </a:solidFill>
                <a:latin typeface="Candara" pitchFamily="34" charset="0"/>
              </a:rPr>
              <a:t> remarques</a:t>
            </a:r>
          </a:p>
        </p:txBody>
      </p:sp>
      <p:pic>
        <p:nvPicPr>
          <p:cNvPr id="6149"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BB920CB0-300C-4B16-BF2D-1A052C598732}" type="slidenum">
              <a:rPr lang="en-GB" altLang="fr-FR" sz="1400" smtClean="0">
                <a:solidFill>
                  <a:srgbClr val="000000"/>
                </a:solidFill>
                <a:ea typeface="Arial Unicode MS" pitchFamily="34" charset="-128"/>
              </a:rPr>
              <a:pPr eaLnBrk="1" hangingPunct="1">
                <a:defRPr/>
              </a:pPr>
              <a:t>8</a:t>
            </a:fld>
            <a:endParaRPr lang="en-GB" altLang="fr-FR" sz="1400">
              <a:solidFill>
                <a:srgbClr val="000000"/>
              </a:solidFill>
              <a:ea typeface="Arial Unicode MS" pitchFamily="34" charset="-128"/>
            </a:endParaRPr>
          </a:p>
        </p:txBody>
      </p:sp>
      <p:graphicFrame>
        <p:nvGraphicFramePr>
          <p:cNvPr id="3" name="Tableau 2">
            <a:extLst>
              <a:ext uri="{FF2B5EF4-FFF2-40B4-BE49-F238E27FC236}">
                <a16:creationId xmlns:a16="http://schemas.microsoft.com/office/drawing/2014/main" xmlns="" id="{D0446D9F-F129-45B0-80CE-59A2199EBFAC}"/>
              </a:ext>
            </a:extLst>
          </p:cNvPr>
          <p:cNvGraphicFramePr>
            <a:graphicFrameLocks noGrp="1"/>
          </p:cNvGraphicFramePr>
          <p:nvPr>
            <p:extLst>
              <p:ext uri="{D42A27DB-BD31-4B8C-83A1-F6EECF244321}">
                <p14:modId xmlns:p14="http://schemas.microsoft.com/office/powerpoint/2010/main" val="2777812268"/>
              </p:ext>
            </p:extLst>
          </p:nvPr>
        </p:nvGraphicFramePr>
        <p:xfrm>
          <a:off x="251520" y="1844824"/>
          <a:ext cx="8611952" cy="4176564"/>
        </p:xfrm>
        <a:graphic>
          <a:graphicData uri="http://schemas.openxmlformats.org/drawingml/2006/table">
            <a:tbl>
              <a:tblPr firstRow="1" firstCol="1" bandRow="1">
                <a:tableStyleId>{5C22544A-7EE6-4342-B048-85BDC9FD1C3A}</a:tableStyleId>
              </a:tblPr>
              <a:tblGrid>
                <a:gridCol w="1008112">
                  <a:extLst>
                    <a:ext uri="{9D8B030D-6E8A-4147-A177-3AD203B41FA5}">
                      <a16:colId xmlns:a16="http://schemas.microsoft.com/office/drawing/2014/main" xmlns="" val="275771629"/>
                    </a:ext>
                  </a:extLst>
                </a:gridCol>
                <a:gridCol w="7603840">
                  <a:extLst>
                    <a:ext uri="{9D8B030D-6E8A-4147-A177-3AD203B41FA5}">
                      <a16:colId xmlns:a16="http://schemas.microsoft.com/office/drawing/2014/main" xmlns="" val="2416782125"/>
                    </a:ext>
                  </a:extLst>
                </a:gridCol>
              </a:tblGrid>
              <a:tr h="958394">
                <a:tc>
                  <a:txBody>
                    <a:bodyPr/>
                    <a:lstStyle/>
                    <a:p>
                      <a:pPr algn="ctr">
                        <a:lnSpc>
                          <a:spcPct val="107000"/>
                        </a:lnSpc>
                        <a:spcAft>
                          <a:spcPts val="800"/>
                        </a:spcAft>
                      </a:pPr>
                      <a:r>
                        <a:rPr lang="fr-FR" sz="1100" dirty="0">
                          <a:effectLst/>
                        </a:rPr>
                        <a:t>Propositions d’activités séniors</a:t>
                      </a:r>
                    </a:p>
                  </a:txBody>
                  <a:tcPr marL="53720" marR="53720" marT="0" marB="0" anchor="ctr">
                    <a:solidFill>
                      <a:srgbClr val="92D050"/>
                    </a:solidFill>
                  </a:tcPr>
                </a:tc>
                <a:tc>
                  <a:txBody>
                    <a:bodyPr/>
                    <a:lstStyle/>
                    <a:p>
                      <a:pPr marL="342900" lvl="0" indent="-342900" algn="l">
                        <a:lnSpc>
                          <a:spcPct val="107000"/>
                        </a:lnSpc>
                        <a:buFont typeface="Symbol" panose="05050102010706020507" pitchFamily="18" charset="2"/>
                        <a:buChar char=""/>
                      </a:pPr>
                      <a:r>
                        <a:rPr lang="fr-FR" sz="900" b="1" dirty="0">
                          <a:solidFill>
                            <a:srgbClr val="002060"/>
                          </a:solidFill>
                          <a:effectLst/>
                        </a:rPr>
                        <a:t>Tarifs réduits pour les retraités dans les cinémas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Sorties culturelles dans un rayon de 50km même à la journée avec restauration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Séances de perfectionnement informatique pour acquérir plus de maîtrise, par exemple gestion de fichiers, Excel, Word </a:t>
                      </a:r>
                      <a:endParaRPr lang="fr-FR" sz="1050" b="1" dirty="0">
                        <a:solidFill>
                          <a:srgbClr val="002060"/>
                        </a:solidFill>
                        <a:effectLst/>
                      </a:endParaRPr>
                    </a:p>
                    <a:p>
                      <a:pPr marL="342900" lvl="0" indent="-342900" algn="l">
                        <a:lnSpc>
                          <a:spcPct val="107000"/>
                        </a:lnSpc>
                        <a:spcAft>
                          <a:spcPts val="800"/>
                        </a:spcAft>
                        <a:buFont typeface="Symbol" panose="05050102010706020507" pitchFamily="18" charset="2"/>
                        <a:buChar char=""/>
                      </a:pPr>
                      <a:r>
                        <a:rPr lang="fr-FR" sz="900" b="1" dirty="0">
                          <a:solidFill>
                            <a:srgbClr val="002060"/>
                          </a:solidFill>
                          <a:effectLst/>
                        </a:rPr>
                        <a:t>Cours d'anglais, Cours informatique </a:t>
                      </a:r>
                      <a:endParaRPr lang="fr-FR" sz="1050" b="1" dirty="0">
                        <a:solidFill>
                          <a:srgbClr val="002060"/>
                        </a:solidFill>
                        <a:effectLst/>
                        <a:latin typeface="Calibri" panose="020F0502020204030204" pitchFamily="34" charset="0"/>
                        <a:ea typeface="Calibri" panose="020F0502020204030204" pitchFamily="34" charset="0"/>
                        <a:cs typeface="Symbol" panose="05050102010706020507" pitchFamily="18" charset="2"/>
                      </a:endParaRPr>
                    </a:p>
                  </a:txBody>
                  <a:tcPr marL="53720" marR="53720" marT="0" marB="0" anchor="ctr">
                    <a:solidFill>
                      <a:srgbClr val="92D050"/>
                    </a:solidFill>
                  </a:tcPr>
                </a:tc>
                <a:extLst>
                  <a:ext uri="{0D108BD9-81ED-4DB2-BD59-A6C34878D82A}">
                    <a16:rowId xmlns:a16="http://schemas.microsoft.com/office/drawing/2014/main" xmlns="" val="88078101"/>
                  </a:ext>
                </a:extLst>
              </a:tr>
              <a:tr h="1932526">
                <a:tc>
                  <a:txBody>
                    <a:bodyPr/>
                    <a:lstStyle/>
                    <a:p>
                      <a:pPr algn="ctr">
                        <a:lnSpc>
                          <a:spcPct val="107000"/>
                        </a:lnSpc>
                        <a:spcAft>
                          <a:spcPts val="800"/>
                        </a:spcAft>
                      </a:pPr>
                      <a:r>
                        <a:rPr lang="fr-FR" sz="1100" dirty="0">
                          <a:effectLst/>
                        </a:rPr>
                        <a:t>Propositions des services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720" marR="53720" marT="0" marB="0" anchor="ctr">
                    <a:solidFill>
                      <a:srgbClr val="92D050"/>
                    </a:solidFill>
                  </a:tcPr>
                </a:tc>
                <a:tc>
                  <a:txBody>
                    <a:bodyPr/>
                    <a:lstStyle/>
                    <a:p>
                      <a:pPr marL="342900" lvl="0" indent="-342900" algn="l">
                        <a:lnSpc>
                          <a:spcPct val="107000"/>
                        </a:lnSpc>
                        <a:buFont typeface="Symbol" panose="05050102010706020507" pitchFamily="18" charset="2"/>
                        <a:buChar char=""/>
                      </a:pPr>
                      <a:r>
                        <a:rPr lang="fr-FR" sz="900" b="1" dirty="0">
                          <a:solidFill>
                            <a:srgbClr val="002060"/>
                          </a:solidFill>
                          <a:effectLst/>
                        </a:rPr>
                        <a:t>Améliorer les transports en commun, faire diminuer la délinquance et les points de drogue, avoir des élus actifs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Boîte à livres sur la place du 8 mai 1945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Comment créer un cadre alternatif aux solutions actuelles type EHPAD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 Prévoir au niveau de l’Intermarché un récupérateur de bouteilles plastique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Mettre des bancs sur le parcours de la piste cyclable</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S'occuper des personnes qui ont besoin de services pendant cette période </a:t>
                      </a:r>
                      <a:r>
                        <a:rPr lang="fr-FR" sz="900" b="1" dirty="0" err="1">
                          <a:solidFill>
                            <a:srgbClr val="002060"/>
                          </a:solidFill>
                          <a:effectLst/>
                        </a:rPr>
                        <a:t>Covid</a:t>
                      </a:r>
                      <a:r>
                        <a:rPr lang="fr-FR" sz="900" b="1" dirty="0">
                          <a:solidFill>
                            <a:srgbClr val="002060"/>
                          </a:solidFill>
                          <a:effectLst/>
                        </a:rPr>
                        <a:t>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Guide récapitulatif des professionnels de santé et des commerces de la ville, recevoir les directives concernant les arrêtés préfectoraux du département comme celui du port du masque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Aide psychologique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Effectuer un contact téléphonique ou physique au moins une fois par an avec les seniors, difficultés physiques, morales ou financières dont on n'ose pas parler, pour éviter l'isolement </a:t>
                      </a:r>
                      <a:endParaRPr lang="fr-FR" sz="1050" b="1" dirty="0">
                        <a:solidFill>
                          <a:srgbClr val="002060"/>
                        </a:solidFill>
                        <a:effectLst/>
                      </a:endParaRPr>
                    </a:p>
                    <a:p>
                      <a:pPr marL="342900" lvl="0" indent="-342900" algn="l">
                        <a:lnSpc>
                          <a:spcPct val="107000"/>
                        </a:lnSpc>
                        <a:spcAft>
                          <a:spcPts val="800"/>
                        </a:spcAft>
                        <a:buFont typeface="Symbol" panose="05050102010706020507" pitchFamily="18" charset="2"/>
                        <a:buChar char=""/>
                      </a:pPr>
                      <a:r>
                        <a:rPr lang="fr-FR" sz="900" b="1" dirty="0">
                          <a:solidFill>
                            <a:srgbClr val="002060"/>
                          </a:solidFill>
                          <a:effectLst/>
                        </a:rPr>
                        <a:t>Mutuelle communale</a:t>
                      </a:r>
                      <a:endParaRPr lang="fr-FR" sz="1050" b="1" dirty="0">
                        <a:solidFill>
                          <a:srgbClr val="002060"/>
                        </a:solidFill>
                        <a:effectLst/>
                        <a:latin typeface="Calibri" panose="020F0502020204030204" pitchFamily="34" charset="0"/>
                        <a:ea typeface="Calibri" panose="020F0502020204030204" pitchFamily="34" charset="0"/>
                        <a:cs typeface="Symbol" panose="05050102010706020507" pitchFamily="18" charset="2"/>
                      </a:endParaRPr>
                    </a:p>
                  </a:txBody>
                  <a:tcPr marL="53720" marR="53720" marT="0" marB="0" anchor="ctr">
                    <a:solidFill>
                      <a:srgbClr val="92D050"/>
                    </a:solidFill>
                  </a:tcPr>
                </a:tc>
                <a:extLst>
                  <a:ext uri="{0D108BD9-81ED-4DB2-BD59-A6C34878D82A}">
                    <a16:rowId xmlns:a16="http://schemas.microsoft.com/office/drawing/2014/main" xmlns="" val="3685153100"/>
                  </a:ext>
                </a:extLst>
              </a:tr>
              <a:tr h="1285644">
                <a:tc>
                  <a:txBody>
                    <a:bodyPr/>
                    <a:lstStyle/>
                    <a:p>
                      <a:pPr algn="ctr">
                        <a:lnSpc>
                          <a:spcPct val="107000"/>
                        </a:lnSpc>
                        <a:spcAft>
                          <a:spcPts val="800"/>
                        </a:spcAft>
                      </a:pPr>
                      <a:r>
                        <a:rPr lang="fr-FR" sz="1100" dirty="0">
                          <a:effectLst/>
                        </a:rPr>
                        <a:t>L’entraide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720" marR="53720" marT="0" marB="0" anchor="ctr">
                    <a:solidFill>
                      <a:srgbClr val="92D050"/>
                    </a:solidFill>
                  </a:tcPr>
                </a:tc>
                <a:tc>
                  <a:txBody>
                    <a:bodyPr/>
                    <a:lstStyle/>
                    <a:p>
                      <a:pPr marL="342900" lvl="0" indent="-342900" algn="l">
                        <a:lnSpc>
                          <a:spcPct val="107000"/>
                        </a:lnSpc>
                        <a:buFont typeface="Symbol" panose="05050102010706020507" pitchFamily="18" charset="2"/>
                        <a:buChar char=""/>
                      </a:pPr>
                      <a:r>
                        <a:rPr lang="fr-FR" sz="900" b="1" dirty="0">
                          <a:solidFill>
                            <a:srgbClr val="002060"/>
                          </a:solidFill>
                          <a:effectLst/>
                        </a:rPr>
                        <a:t>La tranche d'âge 65-70 ans est souvent oubliée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Aidons-nous les uns les autres, chacun doit pouvoir donner de ses connaissances pour faire barrage aux arnaques (informatique, mails frauduleux, intervention d'artisans peu scrupuleux)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Sorties marche de moins de 5 km ou marche nordique petits trajets, ou sorties de 1 ou 2 km pour personnes âgées qui marchent mal, je suis bénévole pour les personnes individuelles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Mise en place d'un échange entre seniors pour d'éventuels partages : courses, couture, informatique </a:t>
                      </a:r>
                      <a:endParaRPr lang="fr-FR" sz="1050" b="1" dirty="0">
                        <a:solidFill>
                          <a:srgbClr val="002060"/>
                        </a:solidFill>
                        <a:effectLst/>
                      </a:endParaRPr>
                    </a:p>
                    <a:p>
                      <a:pPr marL="342900" lvl="0" indent="-342900" algn="l">
                        <a:lnSpc>
                          <a:spcPct val="107000"/>
                        </a:lnSpc>
                        <a:buFont typeface="Symbol" panose="05050102010706020507" pitchFamily="18" charset="2"/>
                        <a:buChar char=""/>
                      </a:pPr>
                      <a:r>
                        <a:rPr lang="fr-FR" sz="900" b="1" dirty="0">
                          <a:solidFill>
                            <a:srgbClr val="002060"/>
                          </a:solidFill>
                          <a:effectLst/>
                        </a:rPr>
                        <a:t>Dépannage informatique ou aide pour les petits bricolages comme changer une ampoule, une poignée de porte... </a:t>
                      </a:r>
                      <a:endParaRPr lang="fr-FR" sz="1050" b="1" dirty="0">
                        <a:solidFill>
                          <a:srgbClr val="002060"/>
                        </a:solidFill>
                        <a:effectLst/>
                      </a:endParaRPr>
                    </a:p>
                    <a:p>
                      <a:pPr marL="342900" lvl="0" indent="-342900" algn="l">
                        <a:lnSpc>
                          <a:spcPct val="107000"/>
                        </a:lnSpc>
                        <a:spcAft>
                          <a:spcPts val="800"/>
                        </a:spcAft>
                        <a:buFont typeface="Symbol" panose="05050102010706020507" pitchFamily="18" charset="2"/>
                        <a:buChar char=""/>
                      </a:pPr>
                      <a:r>
                        <a:rPr lang="fr-FR" sz="900" b="1" dirty="0">
                          <a:solidFill>
                            <a:srgbClr val="002060"/>
                          </a:solidFill>
                          <a:effectLst/>
                        </a:rPr>
                        <a:t>Besoin de soutien et de compagnie, surtout l'hiver et le dimanche</a:t>
                      </a:r>
                      <a:endParaRPr lang="fr-FR" sz="1050" b="1" dirty="0">
                        <a:solidFill>
                          <a:srgbClr val="002060"/>
                        </a:solidFill>
                        <a:effectLst/>
                        <a:latin typeface="Calibri" panose="020F0502020204030204" pitchFamily="34" charset="0"/>
                        <a:ea typeface="Calibri" panose="020F0502020204030204" pitchFamily="34" charset="0"/>
                        <a:cs typeface="Symbol" panose="05050102010706020507" pitchFamily="18" charset="2"/>
                      </a:endParaRPr>
                    </a:p>
                  </a:txBody>
                  <a:tcPr marL="53720" marR="53720" marT="0" marB="0" anchor="ctr">
                    <a:solidFill>
                      <a:srgbClr val="92D050"/>
                    </a:solidFill>
                  </a:tcPr>
                </a:tc>
                <a:extLst>
                  <a:ext uri="{0D108BD9-81ED-4DB2-BD59-A6C34878D82A}">
                    <a16:rowId xmlns:a16="http://schemas.microsoft.com/office/drawing/2014/main" xmlns="" val="1117014199"/>
                  </a:ext>
                </a:extLst>
              </a:tr>
            </a:tbl>
          </a:graphicData>
        </a:graphic>
      </p:graphicFrame>
    </p:spTree>
    <p:extLst>
      <p:ext uri="{BB962C8B-B14F-4D97-AF65-F5344CB8AC3E}">
        <p14:creationId xmlns:p14="http://schemas.microsoft.com/office/powerpoint/2010/main" val="43397518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rot="-382204">
            <a:off x="-193675" y="-527050"/>
            <a:ext cx="9728200" cy="1728788"/>
          </a:xfrm>
          <a:prstGeom prst="rect">
            <a:avLst/>
          </a:prstGeom>
          <a:solidFill>
            <a:srgbClr val="0069A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ts val="800"/>
              </a:spcBef>
              <a:buChar char="•"/>
              <a:defRPr sz="3200">
                <a:solidFill>
                  <a:srgbClr val="000000"/>
                </a:solidFill>
                <a:latin typeface="Arial" charset="0"/>
                <a:ea typeface="ＭＳ Ｐゴシック" pitchFamily="34" charset="-128"/>
                <a:cs typeface="Arial Unicode MS" pitchFamily="34" charset="-128"/>
              </a:defRPr>
            </a:lvl1pPr>
            <a:lvl2pPr marL="742950" indent="-285750" eaLnBrk="0" hangingPunct="0">
              <a:spcBef>
                <a:spcPts val="700"/>
              </a:spcBef>
              <a:buChar char="–"/>
              <a:defRPr sz="2800">
                <a:solidFill>
                  <a:srgbClr val="000000"/>
                </a:solidFill>
                <a:latin typeface="Arial" charset="0"/>
                <a:ea typeface="Arial Unicode MS" pitchFamily="34" charset="-128"/>
                <a:cs typeface="Arial Unicode MS" pitchFamily="34" charset="-128"/>
              </a:defRPr>
            </a:lvl2pPr>
            <a:lvl3pPr marL="1143000" indent="-228600" eaLnBrk="0" hangingPunct="0">
              <a:spcBef>
                <a:spcPts val="600"/>
              </a:spcBef>
              <a:buChar char="•"/>
              <a:defRPr sz="2400">
                <a:solidFill>
                  <a:srgbClr val="000000"/>
                </a:solidFill>
                <a:latin typeface="Arial" charset="0"/>
                <a:ea typeface="Arial Unicode MS" pitchFamily="34" charset="-128"/>
                <a:cs typeface="Arial Unicode MS" pitchFamily="34" charset="-128"/>
              </a:defRPr>
            </a:lvl3pPr>
            <a:lvl4pPr marL="16002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4pPr>
            <a:lvl5pPr marL="2057400" indent="-228600" eaLnBrk="0" hangingPunct="0">
              <a:spcBef>
                <a:spcPts val="500"/>
              </a:spcBef>
              <a:buChar char="»"/>
              <a:defRPr sz="2000">
                <a:solidFill>
                  <a:srgbClr val="000000"/>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Arial" charset="0"/>
                <a:ea typeface="Arial Unicode MS" pitchFamily="34" charset="-128"/>
                <a:cs typeface="Arial Unicode MS" pitchFamily="34" charset="-128"/>
              </a:defRPr>
            </a:lvl9pPr>
          </a:lstStyle>
          <a:p>
            <a:pPr eaLnBrk="1" hangingPunct="1">
              <a:spcBef>
                <a:spcPct val="0"/>
              </a:spcBef>
              <a:buFont typeface="Arial" charset="0"/>
              <a:buNone/>
            </a:pPr>
            <a:endParaRPr lang="fr-FR" altLang="fr-FR" sz="1800">
              <a:solidFill>
                <a:schemeClr val="bg1"/>
              </a:solidFill>
            </a:endParaRPr>
          </a:p>
        </p:txBody>
      </p:sp>
      <p:sp>
        <p:nvSpPr>
          <p:cNvPr id="19460" name="Text Box 4"/>
          <p:cNvSpPr txBox="1">
            <a:spLocks noChangeArrowheads="1"/>
          </p:cNvSpPr>
          <p:nvPr/>
        </p:nvSpPr>
        <p:spPr bwMode="auto">
          <a:xfrm>
            <a:off x="755650" y="369888"/>
            <a:ext cx="5903913" cy="633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lnSpc>
                <a:spcPct val="100000"/>
              </a:lnSpc>
              <a:spcBef>
                <a:spcPts val="1563"/>
              </a:spcBef>
              <a:buClr>
                <a:srgbClr val="FFFFFF"/>
              </a:buClr>
              <a:buFont typeface="Arial" pitchFamily="34" charset="0"/>
              <a:buNone/>
              <a:defRPr/>
            </a:pPr>
            <a:r>
              <a:rPr lang="en-GB" altLang="fr-FR" sz="3500" b="1" dirty="0">
                <a:solidFill>
                  <a:srgbClr val="FFFFFF"/>
                </a:solidFill>
                <a:latin typeface="Candara" pitchFamily="34" charset="0"/>
              </a:rPr>
              <a:t>Des </a:t>
            </a:r>
            <a:r>
              <a:rPr lang="en-GB" altLang="fr-FR" sz="3500" b="1" dirty="0" err="1">
                <a:solidFill>
                  <a:srgbClr val="FFFFFF"/>
                </a:solidFill>
                <a:latin typeface="Candara" pitchFamily="34" charset="0"/>
              </a:rPr>
              <a:t>remerciements</a:t>
            </a:r>
            <a:r>
              <a:rPr lang="en-GB" altLang="fr-FR" sz="3500" b="1" dirty="0">
                <a:solidFill>
                  <a:srgbClr val="FFFFFF"/>
                </a:solidFill>
                <a:latin typeface="Candara" pitchFamily="34" charset="0"/>
              </a:rPr>
              <a:t> …</a:t>
            </a:r>
          </a:p>
        </p:txBody>
      </p:sp>
      <p:pic>
        <p:nvPicPr>
          <p:cNvPr id="6149" name="Image 10" descr="LOGO EXE HORIZONTAL"/>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21388"/>
            <a:ext cx="1085850"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defRPr/>
            </a:pPr>
            <a:fld id="{BB920CB0-300C-4B16-BF2D-1A052C598732}" type="slidenum">
              <a:rPr lang="en-GB" altLang="fr-FR" sz="1400" smtClean="0">
                <a:solidFill>
                  <a:srgbClr val="000000"/>
                </a:solidFill>
                <a:ea typeface="Arial Unicode MS" pitchFamily="34" charset="-128"/>
              </a:rPr>
              <a:pPr eaLnBrk="1" hangingPunct="1">
                <a:defRPr/>
              </a:pPr>
              <a:t>9</a:t>
            </a:fld>
            <a:endParaRPr lang="en-GB" altLang="fr-FR" sz="1400">
              <a:solidFill>
                <a:srgbClr val="000000"/>
              </a:solidFill>
              <a:ea typeface="Arial Unicode MS" pitchFamily="34" charset="-128"/>
            </a:endParaRPr>
          </a:p>
        </p:txBody>
      </p:sp>
      <p:sp>
        <p:nvSpPr>
          <p:cNvPr id="8" name="ZoneTexte 7">
            <a:extLst>
              <a:ext uri="{FF2B5EF4-FFF2-40B4-BE49-F238E27FC236}">
                <a16:creationId xmlns:a16="http://schemas.microsoft.com/office/drawing/2014/main" xmlns="" id="{2F52ECA0-CAAC-470C-ACE3-32DB0F48EE33}"/>
              </a:ext>
            </a:extLst>
          </p:cNvPr>
          <p:cNvSpPr txBox="1"/>
          <p:nvPr/>
        </p:nvSpPr>
        <p:spPr>
          <a:xfrm>
            <a:off x="539750" y="1916832"/>
            <a:ext cx="8424738" cy="4096891"/>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 pour ces bonnes denrées</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Bravo d’avoir fait travailler le garde-manger, Port Royal et autres sur la commune</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J’ai beaucoup apprécié les quelques appels téléphoniques durant le premier et deuxième confinement</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Bravo pour votre mobilisation</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Tout est bien</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 au CCAS pour l’organisation de la vaccination</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Continuez, vous faites du bon travail</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 pour la piste cyclable, merci pour les colis</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Satisfaite du service « séniors », du CCAS, personnel disponible, compétent, toujours à l’écoute</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 pour la super organisation de la vaccination</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Félicitation et remerciements à la mairie et au CCAS pour la gentillesse et l’organisation de la vaccination COVID</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Merci pour votre soutien et aide</a:t>
            </a:r>
            <a:endParaRPr lang="fr-FR" sz="1200" dirty="0">
              <a:solidFill>
                <a:srgbClr val="0070C0"/>
              </a:solidFill>
              <a:effectLst/>
              <a:latin typeface="+mn-lt"/>
              <a:ea typeface="Calibri" panose="020F0502020204030204" pitchFamily="34" charset="0"/>
              <a:cs typeface="Symbol" panose="05050102010706020507" pitchFamily="18" charset="2"/>
            </a:endParaRPr>
          </a:p>
          <a:p>
            <a:pPr marL="342900" lvl="0" indent="-342900">
              <a:lnSpc>
                <a:spcPct val="107000"/>
              </a:lnSpc>
              <a:spcAft>
                <a:spcPts val="800"/>
              </a:spcAft>
              <a:buFont typeface="Symbol" panose="05050102010706020507" pitchFamily="18" charset="2"/>
              <a:buChar char=""/>
            </a:pPr>
            <a:r>
              <a:rPr lang="fr-FR" sz="1400" dirty="0">
                <a:solidFill>
                  <a:srgbClr val="0070C0"/>
                </a:solidFill>
                <a:effectLst/>
                <a:latin typeface="+mn-lt"/>
                <a:ea typeface="Times New Roman" panose="02020603050405020304" pitchFamily="18" charset="0"/>
                <a:cs typeface="Symbol" panose="05050102010706020507" pitchFamily="18" charset="2"/>
              </a:rPr>
              <a:t>Félicitation organisation vaccination</a:t>
            </a:r>
            <a:endParaRPr lang="fr-FR" sz="1200" dirty="0">
              <a:solidFill>
                <a:srgbClr val="0070C0"/>
              </a:solidFill>
              <a:effectLst/>
              <a:latin typeface="+mn-lt"/>
              <a:ea typeface="Calibri" panose="020F0502020204030204" pitchFamily="34" charset="0"/>
              <a:cs typeface="Symbol" panose="05050102010706020507" pitchFamily="18" charset="2"/>
            </a:endParaRPr>
          </a:p>
          <a:p>
            <a:pPr>
              <a:lnSpc>
                <a:spcPct val="107000"/>
              </a:lnSpc>
              <a:spcAft>
                <a:spcPts val="800"/>
              </a:spcAft>
            </a:pPr>
            <a:r>
              <a:rPr lang="fr-FR" sz="1400" dirty="0">
                <a:solidFill>
                  <a:srgbClr val="0070C0"/>
                </a:solidFill>
                <a:effectLst/>
                <a:latin typeface="+mn-lt"/>
                <a:ea typeface="Times New Roman" panose="02020603050405020304" pitchFamily="18" charset="0"/>
                <a:cs typeface="Times New Roman" panose="02020603050405020304" pitchFamily="18" charset="0"/>
              </a:rPr>
              <a:t> </a:t>
            </a:r>
            <a:endParaRPr lang="fr-FR" sz="1600" dirty="0">
              <a:solidFill>
                <a:srgbClr val="0070C0"/>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062643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dèle par défa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dèle par défaut">
      <a:majorFont>
        <a:latin typeface="Arial"/>
        <a:ea typeface="ＭＳ Ｐゴシック"/>
        <a:cs typeface="Arial Unicode MS"/>
      </a:majorFont>
      <a:minorFont>
        <a:latin typeface="Arial"/>
        <a:ea typeface="ＭＳ Ｐゴシック"/>
        <a:cs typeface="Arial Unicode MS"/>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a:ln>
              <a:noFill/>
            </a:ln>
            <a:solidFill>
              <a:schemeClr val="bg1"/>
            </a:solidFill>
            <a:effectLst/>
            <a:latin typeface="Arial" charset="0"/>
            <a:ea typeface="ＭＳ Ｐゴシック"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a:ln>
              <a:noFill/>
            </a:ln>
            <a:solidFill>
              <a:schemeClr val="bg1"/>
            </a:solidFill>
            <a:effectLst/>
            <a:latin typeface="Arial" charset="0"/>
            <a:ea typeface="ＭＳ Ｐゴシック" charset="0"/>
            <a:cs typeface="Arial Unicode MS" charset="0"/>
          </a:defRPr>
        </a:defP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945</TotalTime>
  <Words>554</Words>
  <Application>Microsoft Macintosh PowerPoint</Application>
  <PresentationFormat>Présentation à l'écran (4:3)</PresentationFormat>
  <Paragraphs>113</Paragraphs>
  <Slides>9</Slides>
  <Notes>9</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Modèle par défaut</vt:lpstr>
      <vt:lpstr>Enquête  La communication  envers le public séniors</vt:lpstr>
      <vt:lpstr>Proposition d’enquête faite au cours du comité séniors du 2 mars 2021  Réactivité du service communication qui a organisé immédiatement une réunion et conçu le questionnaire dans la semaine  Dépouillement prévu sur le logiciel SPHINX par les étudiants de BTS MOC de Mme Noyelle (habitante de Magny) pour une restitution au comité séniors du 13 avril reporté en raison du «3ème confinement » au 4 mai 2021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municipal</dc:title>
  <dc:creator>Philippe Saraiva</dc:creator>
  <cp:lastModifiedBy>LAURENCE</cp:lastModifiedBy>
  <cp:revision>84</cp:revision>
  <cp:lastPrinted>2021-05-04T12:48:49Z</cp:lastPrinted>
  <dcterms:modified xsi:type="dcterms:W3CDTF">2021-05-18T09:33:44Z</dcterms:modified>
</cp:coreProperties>
</file>